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247" r:id="rId4"/>
    <p:sldMasterId id="2147484468" r:id="rId5"/>
  </p:sldMasterIdLst>
  <p:notesMasterIdLst>
    <p:notesMasterId r:id="rId14"/>
  </p:notesMasterIdLst>
  <p:sldIdLst>
    <p:sldId id="273" r:id="rId6"/>
    <p:sldId id="260" r:id="rId7"/>
    <p:sldId id="256" r:id="rId8"/>
    <p:sldId id="2147483646" r:id="rId9"/>
    <p:sldId id="350" r:id="rId10"/>
    <p:sldId id="354" r:id="rId11"/>
    <p:sldId id="340" r:id="rId12"/>
    <p:sldId id="35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A02B80E-149C-7DFD-4E8D-3782118F40E7}" name="Alicia Peterson (NAYAMODE INC)" initials="AP" userId="S::v-petersonal@microsoft.com::f8898314-5523-4930-acf0-2b563b2b4dc9" providerId="AD"/>
  <p188:author id="{510D8F14-A022-0A99-8116-51D39974EA9F}" name="Anne Fernando" initials="AF" userId="S::anfern@microsoft.com::c02b9aa4-0131-48a6-ac5f-35d8d38dc7d1" providerId="AD"/>
  <p188:author id="{0531392E-A5DF-BBF0-70C7-610272F7DC87}" name="Jyoti Rathod" initials="JR" userId="S::jyrathod@microsoft.com::9b91ecaf-5f8a-4a12-a9c9-51a52c265f69" providerId="AD"/>
  <p188:author id="{A3552435-7322-0A2C-A51C-CAB2696D3768}" name="Manuela Kays" initials="" userId="S::manuelakays@microsoft.com::da607fd8-ebc4-4d5a-a522-a8450adc6daa" providerId="AD"/>
  <p188:author id="{42827239-A550-492D-1576-CE1DCACE4914}" name="Daryl Schaal (SYNAXIS CORPORATION)" initials="DS" userId="S::v-darsch@microsoft.com::a951ecaa-969a-4477-a8c9-df0dfa026182" providerId="AD"/>
  <p188:author id="{39CCD650-A9D2-AFB1-91FE-FBA52202C897}" name="Daryl Schaal" initials="DS" userId="S::daryl.schaal@piedmontconsultants.com::62dc53c3-c3a2-4d5f-a7fa-d4aca2f1d062" providerId="AD"/>
  <p188:author id="{35CDE55B-91B3-4C29-23E0-B427F9A647DE}" name="Sarah Taylor" initials="ST" userId="S::sarahtaylor@microsoft.com::da7dcb08-11f9-4117-83b5-62ba3213001f" providerId="AD"/>
  <p188:author id="{FD4A9D96-5235-1F39-B15A-CC16DCB83291}" name="Zafar Ul Islam" initials="ZU" userId="S::zafaru@microsoft.com::2004ba26-17c8-4f93-a15a-e32fde691955" providerId="AD"/>
  <p188:author id="{EB743598-6934-A9A6-5B2F-292910E40ACC}" name="Pete Puustinen" initials="PP" userId="S::petrip@microsoft.com::afdc5376-b007-4d8e-9c19-07b3fbb81413" providerId="AD"/>
  <p188:author id="{7C65D3A0-496D-A276-476C-CA3A585D993B}" name="Sarah Critchley" initials="SC" userId="S::scritchley@microsoft.com::26215b22-02ff-4b1c-b407-e2b478a28217" providerId="AD"/>
  <p188:author id="{D692B6D8-FF00-2ACC-F9EE-6B79EDFE8A98}" name="Suzanna Zhuang" initials="SZ" userId="S::suzanz@microsoft.com::636c2c54-daab-484b-b682-88e556929df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963E08"/>
    <a:srgbClr val="712360"/>
    <a:srgbClr val="9E7800"/>
    <a:srgbClr val="C53FCC"/>
    <a:srgbClr val="0078D4"/>
    <a:srgbClr val="1D1F1F"/>
    <a:srgbClr val="F0F0F0"/>
    <a:srgbClr val="AA5ED0"/>
    <a:srgbClr val="B25A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1"/>
    <p:restoredTop sz="95928" autoAdjust="0"/>
  </p:normalViewPr>
  <p:slideViewPr>
    <p:cSldViewPr snapToGrid="0">
      <p:cViewPr varScale="1">
        <p:scale>
          <a:sx n="115" d="100"/>
          <a:sy n="115" d="100"/>
        </p:scale>
        <p:origin x="40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4" d="100"/>
          <a:sy n="74" d="100"/>
        </p:scale>
        <p:origin x="2252" y="6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646BC9-63CC-47B4-998B-89F0C173A9D8}" type="datetimeFigureOut">
              <a:rPr lang="en-GB" smtClean="0"/>
              <a:t>14/07/2026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077A24-14EE-4452-89F1-926760F09C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026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77A24-14EE-4452-89F1-926760F09C1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98037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/>
              <a:t>Over the past year, Copilot has evolved from a personal AI powered assistant into a gateway to intelligent agents—your digital workforce that can reason over business data and act safely within your governance framework. </a:t>
            </a:r>
          </a:p>
          <a:p>
            <a:endParaRPr lang="en-US" sz="1200" b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/>
              <a:t>97% of global enterprises</a:t>
            </a:r>
            <a:r>
              <a:rPr lang="en-US" sz="1200"/>
              <a:t> say AI is critical to their future competitiveness.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/>
              <a:t>Generative AI adoption has tripled</a:t>
            </a:r>
            <a:r>
              <a:rPr lang="en-US" sz="1200"/>
              <a:t> in the last 18 months, and </a:t>
            </a:r>
            <a:r>
              <a:rPr lang="en-US" sz="1200" b="1"/>
              <a:t>agent-based automation</a:t>
            </a:r>
            <a:r>
              <a:rPr lang="en-US" sz="1200"/>
              <a:t> is the fastest-growing segment.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/>
              <a:t>By </a:t>
            </a:r>
            <a:r>
              <a:rPr lang="en-US" sz="1200" b="1"/>
              <a:t>2026</a:t>
            </a:r>
            <a:r>
              <a:rPr lang="en-US" sz="1200"/>
              <a:t>, Gartner predicts </a:t>
            </a:r>
            <a:r>
              <a:rPr lang="en-US" sz="1200" b="1"/>
              <a:t>70% of enterprises</a:t>
            </a:r>
            <a:r>
              <a:rPr lang="en-US" sz="1200"/>
              <a:t> will deploy </a:t>
            </a:r>
            <a:r>
              <a:rPr lang="en-US" sz="1200" b="1"/>
              <a:t>AI agents</a:t>
            </a:r>
            <a:r>
              <a:rPr lang="en-US" sz="1200"/>
              <a:t> to handle workflows end-to-end.</a:t>
            </a:r>
          </a:p>
          <a:p>
            <a:endParaRPr lang="en-US" sz="1200" b="0"/>
          </a:p>
          <a:p>
            <a:r>
              <a:rPr lang="en-US" sz="1200" b="0"/>
              <a:t>Today, you’ll see how both </a:t>
            </a:r>
            <a:r>
              <a:rPr lang="en-US" sz="1200" b="1"/>
              <a:t>ready‑made and custom Copilot agents </a:t>
            </a:r>
            <a:r>
              <a:rPr lang="en-US" sz="1200" b="0"/>
              <a:t>seamlessly integrate with your existing systems, honor your permissions, and free your teams to focus on higher‑value work.”</a:t>
            </a:r>
          </a:p>
          <a:p>
            <a:endParaRPr lang="en-US" sz="1200" b="0"/>
          </a:p>
          <a:p>
            <a:r>
              <a:rPr lang="en-US" sz="1200" b="0"/>
              <a:t>“This isn’t theory—it’s action. By the end of the day, your teams will have working prototypes or refined scenarios that tackle real challenges, along with a clear roadmap to bring them to life.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Sans Display"/>
              <a:ea typeface="+mn-ea"/>
              <a:cs typeface="Segoe UI Semilight" panose="020B0402040204020203" pitchFamily="34" charset="0"/>
            </a:endParaRP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077A24-14EE-4452-89F1-926760F09C1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0652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E7BC9-11E3-334A-0500-C659F98AF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EDEFC4-5733-C5E3-D650-97365ABE0E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29138E-B56A-6179-E50A-F1286906A9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- Demo Laptop on each table with Copilot &amp; Copilot Studio tenant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C17764-2892-11F5-E504-F78B813233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80951C-B246-43B8-8C53-44C86CC2E9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09183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8B243-45CD-834D-6A1C-E4C90630C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F6B7E3-9678-01DB-8EBB-DB07854D9D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AC4053-07E1-9BD0-AA61-6FF627DBF2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42AD8899-3D24-2A7E-B438-1084A9D88123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8B0AC9-9D41-15A7-BEF3-09AB36209FA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099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" b="0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effectLst/>
                <a:uLnTx/>
                <a:uFillTx/>
                <a:latin typeface="Aptos" panose="02110004020202020204"/>
                <a:ea typeface="Segoe UI" pitchFamily="34" charset="0"/>
                <a:cs typeface="+mn-cs"/>
              </a:rPr>
              <a:t>© Microsoft Corporation. All rights reserved. MICROSOFT MAKES NO WARRANTIES, EXPRESS, IMPLIED OR STATUTORY, AS TO THE INFORMATION IN THIS PRESENTATION.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29BC8A1-39E0-6DE7-CD47-D4412A5DA61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E1ACAC-9355-415D-9B94-950A2C119927}" type="datetime8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7/14/26 12:34 PM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EFB850-A099-6455-3CEB-C3AC686DFA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008EB6-D09E-4580-8CD6-DDB14511944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65626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77A24-14EE-4452-89F1-926760F09C1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36532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077A24-14EE-4452-89F1-926760F09C1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39959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38333-911D-DB75-C299-ADA973B7B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99E8C9-7F47-2FCB-167D-B8BE39941B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4884BD-54DC-BCDC-9D92-D738906FCA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PRIZES for winning team</a:t>
            </a:r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EC8A4894-731A-639F-FE7B-356E26EC8084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84E34B-19B7-25B2-D9D4-713F36CD3E9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099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" b="0" i="0" u="none" strike="noStrike" kern="1200" cap="none" spc="0" normalizeH="0" baseline="0" noProof="0">
                <a:ln>
                  <a:noFill/>
                </a:ln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0"/>
                </a:gradFill>
                <a:effectLst/>
                <a:uLnTx/>
                <a:uFillTx/>
                <a:latin typeface="Aptos" panose="02110004020202020204"/>
                <a:ea typeface="Segoe UI" pitchFamily="34" charset="0"/>
                <a:cs typeface="+mn-cs"/>
              </a:rPr>
              <a:t>© Microsoft Corporation. All rights reserved. MICROSOFT MAKES NO WARRANTIES, EXPRESS, IMPLIED OR STATUTORY, AS TO THE INFORMATION IN THIS PRESENTATION.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8165D23-8333-E44C-8DC3-16EE60753B7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E1ACAC-9355-415D-9B94-950A2C119927}" type="datetime8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7/14/26 12:34 PM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BDCF15-9C3E-12BD-C833-2BEAB43BE9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008EB6-D09E-4580-8CD6-DDB14511944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25782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80951C-B246-43B8-8C53-44C86CC2E95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736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– B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-up of a computer screen&#10;&#10;AI-generated content may be incorrect.">
            <a:extLst>
              <a:ext uri="{FF2B5EF4-FFF2-40B4-BE49-F238E27FC236}">
                <a16:creationId xmlns:a16="http://schemas.microsoft.com/office/drawing/2014/main" id="{866A7BFF-99CD-9437-E86E-6132FB309B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48929" y="251769"/>
            <a:ext cx="9943071" cy="6435726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8D7EFAF-A949-3F40-B6CE-D7D12634BD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7356" y="2132919"/>
            <a:ext cx="6002494" cy="1128514"/>
          </a:xfrm>
        </p:spPr>
        <p:txBody>
          <a:bodyPr wrap="square" lIns="0" tIns="0" rIns="0" bIns="0" anchor="b" anchorCtr="0">
            <a:spAutoFit/>
          </a:bodyPr>
          <a:lstStyle>
            <a:lvl1pPr marL="0" indent="0">
              <a:lnSpc>
                <a:spcPts val="4400"/>
              </a:lnSpc>
              <a:buNone/>
              <a:defRPr sz="4200" b="0" i="0" spc="-50" baseline="0">
                <a:gradFill>
                  <a:gsLst>
                    <a:gs pos="39000">
                      <a:srgbClr val="712360"/>
                    </a:gs>
                    <a:gs pos="51000">
                      <a:srgbClr val="963E08"/>
                    </a:gs>
                    <a:gs pos="63000">
                      <a:srgbClr val="712360"/>
                    </a:gs>
                  </a:gsLst>
                  <a:path path="circle">
                    <a:fillToRect l="100000" t="100000"/>
                  </a:path>
                </a:gradFill>
                <a:latin typeface="+mj-lt"/>
                <a:cs typeface="Segoe UI Semibold" panose="020B0502040204020203" pitchFamily="34" charset="0"/>
              </a:defRPr>
            </a:lvl1pPr>
          </a:lstStyle>
          <a:p>
            <a:pPr lvl="0"/>
            <a:r>
              <a:rPr lang="en-US"/>
              <a:t>Secure AI-Driven Productivity Bootcamp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8ECF730F-DA45-E656-902E-8D743973E8A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527356" y="532612"/>
            <a:ext cx="1065600" cy="228343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64F4844-97A6-4080-5544-13E46E7F48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7356" y="3701143"/>
            <a:ext cx="4018471" cy="839921"/>
          </a:xfrm>
          <a:prstGeom prst="rect">
            <a:avLst/>
          </a:prstGeom>
          <a:noFill/>
          <a:ln w="12700">
            <a:noFill/>
          </a:ln>
        </p:spPr>
        <p:txBody>
          <a:bodyPr lIns="0" tIns="0" rIns="0" bIns="0" anchor="ctr"/>
          <a:lstStyle>
            <a:lvl1pPr marL="0" indent="0" algn="l">
              <a:spcBef>
                <a:spcPts val="0"/>
              </a:spcBef>
              <a:buNone/>
              <a:defRPr sz="1800">
                <a:gradFill>
                  <a:gsLst>
                    <a:gs pos="39000">
                      <a:srgbClr val="712360"/>
                    </a:gs>
                    <a:gs pos="51000">
                      <a:srgbClr val="963E08"/>
                    </a:gs>
                    <a:gs pos="63000">
                      <a:srgbClr val="712360"/>
                    </a:gs>
                  </a:gsLst>
                  <a:path path="circle">
                    <a:fillToRect l="100000" t="100000"/>
                  </a:path>
                </a:gradFill>
                <a:latin typeface="+mj-lt"/>
              </a:defRPr>
            </a:lvl1pPr>
          </a:lstStyle>
          <a:p>
            <a:pPr lvl="0"/>
            <a:r>
              <a:rPr lang="en-GB"/>
              <a:t>Speaker 1</a:t>
            </a:r>
          </a:p>
          <a:p>
            <a:pPr lvl="0"/>
            <a:r>
              <a:rPr lang="en-GB"/>
              <a:t>Title 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486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86236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60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61">
          <p15:clr>
            <a:srgbClr val="A4A3A4"/>
          </p15:clr>
        </p15:guide>
        <p15:guide id="15" pos="3348">
          <p15:clr>
            <a:srgbClr val="A4A3A4"/>
          </p15:clr>
        </p15:guide>
        <p15:guide id="16" pos="3754">
          <p15:clr>
            <a:srgbClr val="A4A3A4"/>
          </p15:clr>
        </p15:guide>
        <p15:guide id="17" pos="3931">
          <p15:clr>
            <a:srgbClr val="A4A3A4"/>
          </p15:clr>
        </p15:guide>
        <p15:guide id="18" pos="4342">
          <p15:clr>
            <a:srgbClr val="A4A3A4"/>
          </p15:clr>
        </p15:guide>
        <p15:guide id="19" pos="4531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AD849-7CFE-4AF7-A7C5-6BBD50C88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28" y="574386"/>
            <a:ext cx="11185072" cy="498598"/>
          </a:xfrm>
        </p:spPr>
        <p:txBody>
          <a:bodyPr wrap="square" lIns="0" tIns="0" rIns="0" bIns="0" anchor="t">
            <a:spAutoFit/>
          </a:bodyPr>
          <a:lstStyle>
            <a:lvl1pPr>
              <a:defRPr sz="3600" b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193040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56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55">
          <p15:clr>
            <a:srgbClr val="A4A3A4"/>
          </p15:clr>
        </p15:guide>
        <p15:guide id="15" pos="3338">
          <p15:clr>
            <a:srgbClr val="A4A3A4"/>
          </p15:clr>
        </p15:guide>
        <p15:guide id="16" pos="3749">
          <p15:clr>
            <a:srgbClr val="A4A3A4"/>
          </p15:clr>
        </p15:guide>
        <p15:guide id="17" pos="3932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– B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-up of a computer screen&#10;&#10;AI-generated content may be incorrect.">
            <a:extLst>
              <a:ext uri="{FF2B5EF4-FFF2-40B4-BE49-F238E27FC236}">
                <a16:creationId xmlns:a16="http://schemas.microsoft.com/office/drawing/2014/main" id="{866A7BFF-99CD-9437-E86E-6132FB309B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48929" y="251769"/>
            <a:ext cx="9943071" cy="6435726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8D7EFAF-A949-3F40-B6CE-D7D12634BD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7356" y="2132919"/>
            <a:ext cx="6002494" cy="1128514"/>
          </a:xfrm>
        </p:spPr>
        <p:txBody>
          <a:bodyPr wrap="square" lIns="0" tIns="0" rIns="0" bIns="0" anchor="b" anchorCtr="0">
            <a:spAutoFit/>
          </a:bodyPr>
          <a:lstStyle>
            <a:lvl1pPr marL="0" indent="0">
              <a:lnSpc>
                <a:spcPts val="4400"/>
              </a:lnSpc>
              <a:buNone/>
              <a:defRPr sz="4200" b="0" i="0" spc="-50" baseline="0">
                <a:gradFill>
                  <a:gsLst>
                    <a:gs pos="39000">
                      <a:srgbClr val="712360"/>
                    </a:gs>
                    <a:gs pos="51000">
                      <a:srgbClr val="963E08"/>
                    </a:gs>
                    <a:gs pos="63000">
                      <a:srgbClr val="712360"/>
                    </a:gs>
                  </a:gsLst>
                  <a:path path="circle">
                    <a:fillToRect l="100000" t="100000"/>
                  </a:path>
                </a:gradFill>
                <a:latin typeface="+mj-lt"/>
                <a:cs typeface="Segoe UI Semibold" panose="020B0502040204020203" pitchFamily="34" charset="0"/>
              </a:defRPr>
            </a:lvl1pPr>
          </a:lstStyle>
          <a:p>
            <a:pPr lvl="0"/>
            <a:r>
              <a:rPr lang="en-US"/>
              <a:t>Secure AI-Driven Productivity Bootcamp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8ECF730F-DA45-E656-902E-8D743973E8A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527356" y="532612"/>
            <a:ext cx="1065600" cy="228343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64F4844-97A6-4080-5544-13E46E7F48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7356" y="3701143"/>
            <a:ext cx="4018471" cy="839921"/>
          </a:xfrm>
          <a:prstGeom prst="rect">
            <a:avLst/>
          </a:prstGeom>
          <a:noFill/>
          <a:ln w="12700">
            <a:noFill/>
          </a:ln>
        </p:spPr>
        <p:txBody>
          <a:bodyPr lIns="0" tIns="0" rIns="0" bIns="0" anchor="ctr"/>
          <a:lstStyle>
            <a:lvl1pPr marL="0" indent="0" algn="l">
              <a:spcBef>
                <a:spcPts val="0"/>
              </a:spcBef>
              <a:buNone/>
              <a:defRPr sz="1800">
                <a:gradFill>
                  <a:gsLst>
                    <a:gs pos="39000">
                      <a:srgbClr val="712360"/>
                    </a:gs>
                    <a:gs pos="51000">
                      <a:srgbClr val="963E08"/>
                    </a:gs>
                    <a:gs pos="63000">
                      <a:srgbClr val="712360"/>
                    </a:gs>
                  </a:gsLst>
                  <a:path path="circle">
                    <a:fillToRect l="100000" t="100000"/>
                  </a:path>
                </a:gradFill>
                <a:latin typeface="+mj-lt"/>
              </a:defRPr>
            </a:lvl1pPr>
          </a:lstStyle>
          <a:p>
            <a:pPr lvl="0"/>
            <a:r>
              <a:rPr lang="en-GB"/>
              <a:t>Speaker 1</a:t>
            </a:r>
          </a:p>
          <a:p>
            <a:pPr lvl="0"/>
            <a:r>
              <a:rPr lang="en-GB"/>
              <a:t>Title 1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469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– B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-up of a computer screen&#10;&#10;AI-generated content may be incorrect.">
            <a:extLst>
              <a:ext uri="{FF2B5EF4-FFF2-40B4-BE49-F238E27FC236}">
                <a16:creationId xmlns:a16="http://schemas.microsoft.com/office/drawing/2014/main" id="{866A7BFF-99CD-9437-E86E-6132FB309B1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48929" y="251769"/>
            <a:ext cx="9943071" cy="6435726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8D7EFAF-A949-3F40-B6CE-D7D12634BD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7356" y="2291473"/>
            <a:ext cx="4018471" cy="1692771"/>
          </a:xfrm>
        </p:spPr>
        <p:txBody>
          <a:bodyPr wrap="square" lIns="0" tIns="0" rIns="0" bIns="0" anchor="b" anchorCtr="0">
            <a:spAutoFit/>
          </a:bodyPr>
          <a:lstStyle>
            <a:lvl1pPr marL="0" indent="0">
              <a:lnSpc>
                <a:spcPts val="4400"/>
              </a:lnSpc>
              <a:buNone/>
              <a:defRPr lang="en-US" sz="4200" b="0" i="0" kern="1200" spc="-50" baseline="0" dirty="0">
                <a:gradFill>
                  <a:gsLst>
                    <a:gs pos="39000">
                      <a:srgbClr val="712360"/>
                    </a:gs>
                    <a:gs pos="51000">
                      <a:srgbClr val="963E08"/>
                    </a:gs>
                    <a:gs pos="63000">
                      <a:srgbClr val="712360"/>
                    </a:gs>
                  </a:gsLst>
                  <a:path path="circle">
                    <a:fillToRect l="100000" t="100000"/>
                  </a:path>
                </a:gradFill>
                <a:latin typeface="+mj-lt"/>
                <a:ea typeface="+mn-ea"/>
                <a:cs typeface="Segoe UI Semibold" panose="020B0502040204020203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ts val="44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Secure AI-Driven Productivity Bootcamp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8ECF730F-DA45-E656-902E-8D743973E8A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527356" y="532612"/>
            <a:ext cx="1065600" cy="228343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64F4844-97A6-4080-5544-13E46E7F48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7356" y="4362403"/>
            <a:ext cx="4018471" cy="276999"/>
          </a:xfrm>
          <a:prstGeom prst="rect">
            <a:avLst/>
          </a:prstGeom>
          <a:noFill/>
          <a:ln w="12700">
            <a:noFill/>
          </a:ln>
        </p:spPr>
        <p:txBody>
          <a:bodyPr lIns="0" tIns="0" rIns="0" bIns="0" anchor="ctr"/>
          <a:lstStyle>
            <a:lvl1pPr marL="0" indent="0" algn="l">
              <a:buNone/>
              <a:defRPr lang="en-US" sz="1800" kern="1200" dirty="0">
                <a:gradFill>
                  <a:gsLst>
                    <a:gs pos="39000">
                      <a:srgbClr val="712360"/>
                    </a:gs>
                    <a:gs pos="51000">
                      <a:srgbClr val="963E08"/>
                    </a:gs>
                    <a:gs pos="63000">
                      <a:srgbClr val="712360"/>
                    </a:gs>
                  </a:gsLst>
                  <a:path path="circle">
                    <a:fillToRect l="100000" t="100000"/>
                  </a:path>
                </a:gradFill>
                <a:latin typeface="+mj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/>
              <a:t>Date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792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AD849-7CFE-4AF7-A7C5-6BBD50C88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28" y="574386"/>
            <a:ext cx="11185072" cy="498598"/>
          </a:xfrm>
        </p:spPr>
        <p:txBody>
          <a:bodyPr wrap="square" lIns="0" tIns="0" rIns="0" bIns="0" anchor="t">
            <a:spAutoFit/>
          </a:bodyPr>
          <a:lstStyle>
            <a:lvl1pPr>
              <a:defRPr sz="3600" b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730451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56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55">
          <p15:clr>
            <a:srgbClr val="A4A3A4"/>
          </p15:clr>
        </p15:guide>
        <p15:guide id="15" pos="3338">
          <p15:clr>
            <a:srgbClr val="A4A3A4"/>
          </p15:clr>
        </p15:guide>
        <p15:guide id="16" pos="3749">
          <p15:clr>
            <a:srgbClr val="A4A3A4"/>
          </p15:clr>
        </p15:guide>
        <p15:guide id="17" pos="3932">
          <p15:clr>
            <a:srgbClr val="A4A3A4"/>
          </p15:clr>
        </p15:guide>
        <p15:guide id="18" pos="4343">
          <p15:clr>
            <a:srgbClr val="A4A3A4"/>
          </p15:clr>
        </p15:guide>
        <p15:guide id="19" pos="4526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8923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779">
          <p15:clr>
            <a:srgbClr val="A4A3A4"/>
          </p15:clr>
        </p15:guide>
        <p15:guide id="7" pos="962">
          <p15:clr>
            <a:srgbClr val="A4A3A4"/>
          </p15:clr>
        </p15:guide>
        <p15:guide id="8" pos="1373">
          <p15:clr>
            <a:srgbClr val="A4A3A4"/>
          </p15:clr>
        </p15:guide>
        <p15:guide id="9" pos="1560">
          <p15:clr>
            <a:srgbClr val="A4A3A4"/>
          </p15:clr>
        </p15:guide>
        <p15:guide id="10" pos="1967">
          <p15:clr>
            <a:srgbClr val="A4A3A4"/>
          </p15:clr>
        </p15:guide>
        <p15:guide id="11" pos="2150">
          <p15:clr>
            <a:srgbClr val="A4A3A4"/>
          </p15:clr>
        </p15:guide>
        <p15:guide id="12" pos="2561">
          <p15:clr>
            <a:srgbClr val="A4A3A4"/>
          </p15:clr>
        </p15:guide>
        <p15:guide id="13" pos="2744">
          <p15:clr>
            <a:srgbClr val="A4A3A4"/>
          </p15:clr>
        </p15:guide>
        <p15:guide id="14" pos="3161">
          <p15:clr>
            <a:srgbClr val="A4A3A4"/>
          </p15:clr>
        </p15:guide>
        <p15:guide id="15" pos="3348">
          <p15:clr>
            <a:srgbClr val="A4A3A4"/>
          </p15:clr>
        </p15:guide>
        <p15:guide id="16" pos="3754">
          <p15:clr>
            <a:srgbClr val="A4A3A4"/>
          </p15:clr>
        </p15:guide>
        <p15:guide id="17" pos="3931">
          <p15:clr>
            <a:srgbClr val="A4A3A4"/>
          </p15:clr>
        </p15:guide>
        <p15:guide id="18" pos="4342">
          <p15:clr>
            <a:srgbClr val="A4A3A4"/>
          </p15:clr>
        </p15:guide>
        <p15:guide id="19" pos="4531">
          <p15:clr>
            <a:srgbClr val="A4A3A4"/>
          </p15:clr>
        </p15:guide>
        <p15:guide id="20" pos="4937">
          <p15:clr>
            <a:srgbClr val="A4A3A4"/>
          </p15:clr>
        </p15:guide>
        <p15:guide id="21" pos="5120">
          <p15:clr>
            <a:srgbClr val="A4A3A4"/>
          </p15:clr>
        </p15:guide>
        <p15:guide id="22" pos="5529">
          <p15:clr>
            <a:srgbClr val="A4A3A4"/>
          </p15:clr>
        </p15:guide>
        <p15:guide id="23" pos="5714">
          <p15:clr>
            <a:srgbClr val="A4A3A4"/>
          </p15:clr>
        </p15:guide>
        <p15:guide id="24" pos="6123">
          <p15:clr>
            <a:srgbClr val="A4A3A4"/>
          </p15:clr>
        </p15:guide>
        <p15:guide id="25" pos="6308">
          <p15:clr>
            <a:srgbClr val="A4A3A4"/>
          </p15:clr>
        </p15:guide>
        <p15:guide id="26" pos="6717">
          <p15:clr>
            <a:srgbClr val="A4A3A4"/>
          </p15:clr>
        </p15:guide>
        <p15:guide id="27" pos="6900">
          <p15:clr>
            <a:srgbClr val="A4A3A4"/>
          </p15:clr>
        </p15:guide>
        <p15:guide id="28" orient="horz" pos="905">
          <p15:clr>
            <a:srgbClr val="5ACBF0"/>
          </p15:clr>
        </p15:guide>
        <p15:guide id="29" orient="horz" pos="1271">
          <p15:clr>
            <a:srgbClr val="5ACBF0"/>
          </p15:clr>
        </p15:guide>
        <p15:guide id="30" orient="horz" pos="288">
          <p15:clr>
            <a:srgbClr val="5ACBF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ags" Target="../tags/tag1.xml"/><Relationship Id="rId4" Type="http://schemas.openxmlformats.org/officeDocument/2006/relationships/theme" Target="../theme/theme1.xml"/><Relationship Id="rId9" Type="http://schemas.openxmlformats.org/officeDocument/2006/relationships/image" Target="../media/image2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6.xml"/><Relationship Id="rId7" Type="http://schemas.openxmlformats.org/officeDocument/2006/relationships/tags" Target="../tags/tag4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ags" Target="../tags/tag3.xml"/><Relationship Id="rId5" Type="http://schemas.openxmlformats.org/officeDocument/2006/relationships/theme" Target="../theme/theme2.xml"/><Relationship Id="rId10" Type="http://schemas.openxmlformats.org/officeDocument/2006/relationships/image" Target="../media/image2.sv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B3BC19DE-EBC4-B640-1EC2-84BEDEAF682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8774144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25" imgH="424" progId="TCLayout.ActiveDocument.1">
                  <p:embed/>
                </p:oleObj>
              </mc:Choice>
              <mc:Fallback>
                <p:oleObj name="think-cell Slide" r:id="rId7" imgW="425" imgH="424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3BC19DE-EBC4-B640-1EC2-84BEDEAF682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E70860-B881-5122-E137-8711CB0D6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175" y="574675"/>
            <a:ext cx="11185525" cy="609398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06F1A1-1586-42EF-9CA2-16F10CD83D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1175" y="1698625"/>
            <a:ext cx="111855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53CED-08D6-692F-198E-233A1D7E91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1175" y="6229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E2A91-B98C-49DE-8553-119ECA58152C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10BB91-0DF2-F86D-A282-C050CAF655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29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227534-F4D4-095D-03EE-12A9688346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3500" y="6229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CA0B0-04EF-433A-8113-67BC344D39D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BAC4348-B8BB-E69B-E197-7B5B8B4EF1F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 rot="5400000">
            <a:off x="10097704" y="2163762"/>
            <a:ext cx="5409405" cy="1081881"/>
          </a:xfrm>
          <a:prstGeom prst="rect">
            <a:avLst/>
          </a:prstGeom>
        </p:spPr>
      </p:pic>
    </p:spTree>
    <p:custDataLst>
      <p:tags r:id="rId5"/>
    </p:custDataLst>
    <p:extLst>
      <p:ext uri="{BB962C8B-B14F-4D97-AF65-F5344CB8AC3E}">
        <p14:creationId xmlns:p14="http://schemas.microsoft.com/office/powerpoint/2010/main" val="491034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7" r:id="rId1"/>
    <p:sldLayoutId id="2147484127" r:id="rId2"/>
    <p:sldLayoutId id="214748447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312">
          <p15:clr>
            <a:srgbClr val="F26B43"/>
          </p15:clr>
        </p15:guide>
        <p15:guide id="3" pos="7368">
          <p15:clr>
            <a:srgbClr val="F26B43"/>
          </p15:clr>
        </p15:guide>
        <p15:guide id="4" orient="horz" pos="2160">
          <p15:clr>
            <a:srgbClr val="F26B43"/>
          </p15:clr>
        </p15:guide>
        <p15:guide id="5" orient="horz" pos="432">
          <p15:clr>
            <a:srgbClr val="F26B43"/>
          </p15:clr>
        </p15:guide>
        <p15:guide id="6" orient="horz" pos="396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B3BC19DE-EBC4-B640-1EC2-84BEDEAF682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8774144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425" imgH="424" progId="TCLayout.ActiveDocument.1">
                  <p:embed/>
                </p:oleObj>
              </mc:Choice>
              <mc:Fallback>
                <p:oleObj name="think-cell Slide" r:id="rId8" imgW="425" imgH="424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3BC19DE-EBC4-B640-1EC2-84BEDEAF682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E70860-B881-5122-E137-8711CB0D6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175" y="574675"/>
            <a:ext cx="11185525" cy="609398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06F1A1-1586-42EF-9CA2-16F10CD83D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1175" y="1698625"/>
            <a:ext cx="111855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53CED-08D6-692F-198E-233A1D7E91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1175" y="6229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E2A91-B98C-49DE-8553-119ECA58152C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10BB91-0DF2-F86D-A282-C050CAF655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29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227534-F4D4-095D-03EE-12A9688346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3500" y="6229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CA0B0-04EF-433A-8113-67BC344D39D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BAC4348-B8BB-E69B-E197-7B5B8B4EF1F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 rot="5400000">
            <a:off x="10097704" y="2163762"/>
            <a:ext cx="5409405" cy="1081881"/>
          </a:xfrm>
          <a:prstGeom prst="rect">
            <a:avLst/>
          </a:prstGeom>
        </p:spPr>
      </p:pic>
    </p:spTree>
    <p:custDataLst>
      <p:tags r:id="rId6"/>
    </p:custDataLst>
    <p:extLst>
      <p:ext uri="{BB962C8B-B14F-4D97-AF65-F5344CB8AC3E}">
        <p14:creationId xmlns:p14="http://schemas.microsoft.com/office/powerpoint/2010/main" val="654909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9" r:id="rId1"/>
    <p:sldLayoutId id="2147484470" r:id="rId2"/>
    <p:sldLayoutId id="2147484471" r:id="rId3"/>
    <p:sldLayoutId id="214748447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pos="312">
          <p15:clr>
            <a:srgbClr val="F26B43"/>
          </p15:clr>
        </p15:guide>
        <p15:guide id="3" pos="7368">
          <p15:clr>
            <a:srgbClr val="F26B43"/>
          </p15:clr>
        </p15:guide>
        <p15:guide id="4" orient="horz" pos="2160">
          <p15:clr>
            <a:srgbClr val="F26B43"/>
          </p15:clr>
        </p15:guide>
        <p15:guide id="5" orient="horz" pos="432">
          <p15:clr>
            <a:srgbClr val="F26B43"/>
          </p15:clr>
        </p15:guide>
        <p15:guide id="6" orient="horz" pos="39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6" Type="http://schemas.openxmlformats.org/officeDocument/2006/relationships/image" Target="../media/image6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jenny.ong@microsof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3.svg"/><Relationship Id="rId18" Type="http://schemas.openxmlformats.org/officeDocument/2006/relationships/image" Target="../media/image17.png"/><Relationship Id="rId3" Type="http://schemas.openxmlformats.org/officeDocument/2006/relationships/hyperlink" Target="https://support.microsoft.com/en-us/copilot-loop" TargetMode="External"/><Relationship Id="rId21" Type="http://schemas.openxmlformats.org/officeDocument/2006/relationships/image" Target="../media/image7.png"/><Relationship Id="rId7" Type="http://schemas.openxmlformats.org/officeDocument/2006/relationships/image" Target="../media/image8.svg"/><Relationship Id="rId12" Type="http://schemas.openxmlformats.org/officeDocument/2006/relationships/image" Target="../media/image12.png"/><Relationship Id="rId17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5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microsoft.com/en-us/bing/chat/enterprise/?form=MA13FV" TargetMode="External"/><Relationship Id="rId11" Type="http://schemas.openxmlformats.org/officeDocument/2006/relationships/hyperlink" Target="https://support.microsoft.com/en-us/topic/overview-of-microsoft-365-chat-preview-5b00a52d-7296-48ee-b938-b95b7209f737" TargetMode="External"/><Relationship Id="rId5" Type="http://schemas.openxmlformats.org/officeDocument/2006/relationships/hyperlink" Target="https://support.microsoft.com/en-us/copilot-whiteboard" TargetMode="External"/><Relationship Id="rId15" Type="http://schemas.openxmlformats.org/officeDocument/2006/relationships/hyperlink" Target="https://support.microsoft.com/en-us/copilot-powerpoint" TargetMode="External"/><Relationship Id="rId10" Type="http://schemas.openxmlformats.org/officeDocument/2006/relationships/image" Target="../media/image11.svg"/><Relationship Id="rId19" Type="http://schemas.openxmlformats.org/officeDocument/2006/relationships/hyperlink" Target="https://www.microsoft.com/en-us/videoplayer/embed/RW1c3X1" TargetMode="External"/><Relationship Id="rId4" Type="http://schemas.openxmlformats.org/officeDocument/2006/relationships/hyperlink" Target="https://support.microsoft.com/en-us/copilot-onenote" TargetMode="External"/><Relationship Id="rId9" Type="http://schemas.openxmlformats.org/officeDocument/2006/relationships/image" Target="../media/image10.png"/><Relationship Id="rId14" Type="http://schemas.openxmlformats.org/officeDocument/2006/relationships/image" Target="../media/image14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AA48D6-B14C-F812-9D64-D9B6282957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918DCC1F-C95E-9B67-535F-BEF1434CDB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25" imgH="424" progId="TCLayout.ActiveDocument.1">
                  <p:embed/>
                </p:oleObj>
              </mc:Choice>
              <mc:Fallback>
                <p:oleObj name="think-cell Slide" r:id="rId4" imgW="425" imgH="424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18DCC1F-C95E-9B67-535F-BEF1434CDB46}"/>
                          </a:ext>
                          <a:ext uri="{C183D7F6-B498-43B3-948B-1728B52AA6E4}">
                            <adec:decorative xmlns:adec="http://schemas.microsoft.com/office/drawing/2017/decorative" val="1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C1D3A906-620C-EDDE-1849-ABCAB44D18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4297" y="0"/>
            <a:ext cx="2939845" cy="6286500"/>
          </a:xfrm>
          <a:prstGeom prst="round2SameRect">
            <a:avLst>
              <a:gd name="adj1" fmla="val 0"/>
              <a:gd name="adj2" fmla="val 8696"/>
            </a:avLst>
          </a:prstGeom>
          <a:gradFill>
            <a:gsLst>
              <a:gs pos="0">
                <a:schemeClr val="accent4"/>
              </a:gs>
              <a:gs pos="100000">
                <a:schemeClr val="accent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FBDEB87-033F-8B3D-CAF2-0379A90D8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6966857" y="3429000"/>
            <a:ext cx="5225143" cy="3429000"/>
          </a:xfrm>
          <a:prstGeom prst="rect">
            <a:avLst/>
          </a:prstGeom>
        </p:spPr>
      </p:pic>
      <p:sp>
        <p:nvSpPr>
          <p:cNvPr id="10" name="Rounded Rectangle 1">
            <a:extLst>
              <a:ext uri="{FF2B5EF4-FFF2-40B4-BE49-F238E27FC236}">
                <a16:creationId xmlns:a16="http://schemas.microsoft.com/office/drawing/2014/main" id="{ABD375E8-0E46-C721-0A55-F5FD4675B4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3650972" y="1428520"/>
            <a:ext cx="8045728" cy="4693921"/>
          </a:xfrm>
          <a:prstGeom prst="roundRect">
            <a:avLst>
              <a:gd name="adj" fmla="val 3421"/>
            </a:avLst>
          </a:prstGeom>
          <a:solidFill>
            <a:schemeClr val="bg1">
              <a:lumMod val="95000"/>
              <a:alpha val="75000"/>
            </a:schemeClr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 defTabSz="932472" fontAlgn="base">
              <a:spcBef>
                <a:spcPct val="0"/>
              </a:spcBef>
              <a:spcAft>
                <a:spcPct val="0"/>
              </a:spcAft>
            </a:pPr>
            <a:endParaRPr lang="en-US" sz="2000" noProof="0">
              <a:solidFill>
                <a:schemeClr val="bg1"/>
              </a:solidFill>
              <a:ea typeface="Segoe UI" pitchFamily="34" charset="0"/>
              <a:cs typeface="Segoe UI" pitchFamily="34" charset="0"/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EF689C98-C54F-A4FD-76EE-AC0871443B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45658" y="3936483"/>
            <a:ext cx="305314" cy="193052"/>
          </a:xfrm>
          <a:prstGeom prst="rightArrow">
            <a:avLst>
              <a:gd name="adj1" fmla="val 46280"/>
              <a:gd name="adj2" fmla="val 45216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7D1969-6DFA-FB51-0ADB-71BD4ECCE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174" y="2776538"/>
            <a:ext cx="2644497" cy="733425"/>
          </a:xfrm>
        </p:spPr>
        <p:txBody>
          <a:bodyPr vert="horz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Agenda                               </a:t>
            </a:r>
            <a:endParaRPr lang="en-US" noProof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F37C76-D3BC-9847-269F-A73B6E945F5E}"/>
              </a:ext>
            </a:extLst>
          </p:cNvPr>
          <p:cNvSpPr txBox="1"/>
          <p:nvPr/>
        </p:nvSpPr>
        <p:spPr>
          <a:xfrm>
            <a:off x="3854027" y="1674326"/>
            <a:ext cx="7826799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Proposed Trainer Agenda</a:t>
            </a:r>
            <a:endParaRPr lang="en-US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en-US" sz="16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Morning Session (9:00 AM – 12:00 PM)</a:t>
            </a:r>
            <a:br>
              <a:rPr lang="en-US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en-US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• Overview of Microsoft 365 Copilot</a:t>
            </a:r>
            <a:endParaRPr lang="en-US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en-US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• Demo Copilot for M365 solves real world challenges</a:t>
            </a:r>
            <a:br>
              <a:rPr lang="en-US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en-US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– Copilot in Word: Tender drafting and review</a:t>
            </a:r>
            <a:br>
              <a:rPr lang="en-US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en-US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– Copilot in Excel: Commercial evaluation</a:t>
            </a:r>
            <a:br>
              <a:rPr lang="en-US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en-US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– Copilot Researcher &amp; Analyst Agent: Supplier due diligence</a:t>
            </a:r>
            <a:endParaRPr lang="en-US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en-US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• Trainer‑led demo: Building an agent</a:t>
            </a:r>
          </a:p>
          <a:p>
            <a:pPr>
              <a:buNone/>
            </a:pPr>
            <a:r>
              <a:rPr lang="en-US" sz="16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• Labs for building an agent</a:t>
            </a:r>
            <a:br>
              <a:rPr lang="en-US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en-US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• Agent‑a‑thon briefing and instructions</a:t>
            </a:r>
            <a:endParaRPr lang="en-US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en-US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endParaRPr lang="en-US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en-US" sz="1600" b="1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Mid-day </a:t>
            </a:r>
            <a:r>
              <a:rPr lang="en-US" sz="1600" b="1" dirty="0" err="1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break</a:t>
            </a:r>
            <a:r>
              <a:rPr lang="en-US" sz="1600" b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Break</a:t>
            </a:r>
            <a:r>
              <a:rPr lang="en-US" sz="16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: 12:00 PM – 1:00 PM</a:t>
            </a:r>
            <a:endParaRPr lang="en-US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en-US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  <a:endParaRPr lang="en-US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>
              <a:buNone/>
            </a:pPr>
            <a:r>
              <a:rPr lang="en-US" sz="16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Afternoon Session (1:00 PM – 4:30 PM)</a:t>
            </a:r>
            <a:br>
              <a:rPr lang="en-US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en-US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• Group‑based Agent‑a‑thon brainstorming</a:t>
            </a:r>
          </a:p>
          <a:p>
            <a:pPr>
              <a:buNone/>
            </a:pPr>
            <a:r>
              <a:rPr lang="en-US" sz="1600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• Submit template all the judges</a:t>
            </a:r>
            <a:br>
              <a:rPr lang="en-US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en-US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• Competition: Group presentations and judging</a:t>
            </a:r>
            <a:br>
              <a:rPr lang="en-US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en-US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• Program close</a:t>
            </a:r>
            <a:endParaRPr lang="en-US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136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335F9-F1E5-ED35-E6C9-C056A9300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E21EE2C-0938-33A3-793C-50E287D5490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27355" y="2330366"/>
            <a:ext cx="4619076" cy="219726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4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800" b="0" i="0" u="none" strike="noStrike" kern="1200" cap="none" spc="-50" normalizeH="0" baseline="0" noProof="0" dirty="0">
                <a:ln>
                  <a:noFill/>
                </a:ln>
                <a:gradFill>
                  <a:gsLst>
                    <a:gs pos="39000">
                      <a:srgbClr val="712360"/>
                    </a:gs>
                    <a:gs pos="51000">
                      <a:srgbClr val="963E08"/>
                    </a:gs>
                    <a:gs pos="63000">
                      <a:srgbClr val="712360"/>
                    </a:gs>
                  </a:gsLst>
                  <a:path path="circle">
                    <a:fillToRect l="100000" t="100000"/>
                  </a:path>
                </a:gradFill>
                <a:effectLst/>
                <a:uLnTx/>
                <a:uFillTx/>
                <a:latin typeface="+mj-lt"/>
                <a:ea typeface="+mn-ea"/>
                <a:cs typeface="Segoe UI Semibold" panose="020B0502040204020203" pitchFamily="34" charset="0"/>
              </a:rPr>
              <a:t>Agent Hackathon</a:t>
            </a:r>
            <a:br>
              <a:rPr kumimoji="0" lang="en-US" sz="4800" b="0" i="0" u="none" strike="noStrike" kern="1200" cap="none" spc="-50" normalizeH="0" baseline="0" noProof="0" dirty="0">
                <a:ln>
                  <a:noFill/>
                </a:ln>
                <a:gradFill>
                  <a:gsLst>
                    <a:gs pos="39000">
                      <a:srgbClr val="712360"/>
                    </a:gs>
                    <a:gs pos="51000">
                      <a:srgbClr val="963E08"/>
                    </a:gs>
                    <a:gs pos="63000">
                      <a:srgbClr val="712360"/>
                    </a:gs>
                  </a:gsLst>
                  <a:path path="circle">
                    <a:fillToRect l="100000" t="100000"/>
                  </a:path>
                </a:gradFill>
                <a:effectLst/>
                <a:uLnTx/>
                <a:uFillTx/>
                <a:latin typeface="+mj-lt"/>
                <a:ea typeface="+mn-ea"/>
                <a:cs typeface="Segoe UI Semibold" panose="020B0502040204020203" pitchFamily="34" charset="0"/>
              </a:rPr>
            </a:br>
            <a:r>
              <a:rPr lang="en-US" sz="2800" spc="-50" dirty="0">
                <a:gradFill>
                  <a:gsLst>
                    <a:gs pos="39000">
                      <a:srgbClr val="712360"/>
                    </a:gs>
                    <a:gs pos="51000">
                      <a:srgbClr val="963E08"/>
                    </a:gs>
                    <a:gs pos="63000">
                      <a:srgbClr val="712360"/>
                    </a:gs>
                  </a:gsLst>
                  <a:path path="circle">
                    <a:fillToRect l="100000" t="100000"/>
                  </a:path>
                </a:gradFill>
                <a:ea typeface="+mn-ea"/>
                <a:cs typeface="Segoe UI Semibold" panose="020B0502040204020203" pitchFamily="34" charset="0"/>
              </a:rPr>
              <a:t>Group Hackathon Instructions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D0BF821-A464-269C-BC17-D6B7582E60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7355" y="5289338"/>
            <a:ext cx="4018471" cy="809212"/>
          </a:xfrm>
        </p:spPr>
        <p:txBody>
          <a:bodyPr>
            <a:normAutofit/>
          </a:bodyPr>
          <a:lstStyle/>
          <a:p>
            <a:r>
              <a:rPr lang="en-US" noProof="0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156596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482C7-96F4-877F-2D2E-EDB943FCAF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C255FE7-129D-A100-E360-6E588B5E3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511175" y="1205672"/>
            <a:ext cx="6881540" cy="5077653"/>
          </a:xfrm>
          <a:prstGeom prst="roundRect">
            <a:avLst>
              <a:gd name="adj" fmla="val 4168"/>
            </a:avLst>
          </a:prstGeom>
          <a:solidFill>
            <a:schemeClr val="bg1"/>
          </a:solidFill>
          <a:ln>
            <a:noFill/>
          </a:ln>
          <a:effectLst>
            <a:outerShdw blurRad="228600" dist="63500" dir="2700000" algn="tl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Variable Display Semibold" pitchFamily="2" charset="0"/>
              <a:ea typeface="+mn-ea"/>
              <a:cs typeface="Segoe UI" pitchFamily="34" charset="0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5F42183C-4A5E-E879-190C-EFE81DFADC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81900" y="1205672"/>
            <a:ext cx="4114800" cy="5077654"/>
          </a:xfrm>
          <a:prstGeom prst="roundRect">
            <a:avLst>
              <a:gd name="adj" fmla="val 2523"/>
            </a:avLst>
          </a:prstGeom>
          <a:gradFill>
            <a:gsLst>
              <a:gs pos="0">
                <a:schemeClr val="accent4"/>
              </a:gs>
              <a:gs pos="100000">
                <a:schemeClr val="accent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9685089-DB49-EBD5-31A5-E816A07B9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28" y="574386"/>
            <a:ext cx="11185072" cy="498598"/>
          </a:xfrm>
        </p:spPr>
        <p:txBody>
          <a:bodyPr anchor="t"/>
          <a:lstStyle/>
          <a:p>
            <a:r>
              <a:rPr lang="en-US" noProof="0"/>
              <a:t>Let’s get hacking!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529A75-1886-E708-0AA2-65F7F2C0EDA6}"/>
              </a:ext>
            </a:extLst>
          </p:cNvPr>
          <p:cNvSpPr txBox="1"/>
          <p:nvPr/>
        </p:nvSpPr>
        <p:spPr>
          <a:xfrm>
            <a:off x="667408" y="1439993"/>
            <a:ext cx="6569074" cy="18158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28600" marR="0" lvl="0" indent="-228600" algn="l" defTabSz="91410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/>
                <a:ea typeface="Segoe UI" panose="020B0502040204020203" pitchFamily="34" charset="0"/>
                <a:cs typeface="Segoe UI"/>
              </a:rPr>
              <a:t>Create a team name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/>
                <a:ea typeface="Segoe UI" panose="020B0502040204020203" pitchFamily="34" charset="0"/>
                <a:cs typeface="Segoe UI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Segoe UI" panose="020B0502040204020203" pitchFamily="34" charset="0"/>
                <a:cs typeface="Segoe UI"/>
              </a:rPr>
              <a:t>and prepare for the competition!</a:t>
            </a:r>
          </a:p>
          <a:p>
            <a:pPr marL="228600" lvl="0" indent="-228600" defTabSz="914102" fontAlgn="base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1400" b="1" dirty="0">
                <a:ea typeface="Segoe UI" panose="020B0502040204020203" pitchFamily="34" charset="0"/>
                <a:cs typeface="Segoe UI"/>
              </a:rPr>
              <a:t>Choose a Use Case</a:t>
            </a:r>
            <a:r>
              <a:rPr lang="en-US" sz="1400" dirty="0">
                <a:ea typeface="Segoe UI" panose="020B0502040204020203" pitchFamily="34" charset="0"/>
                <a:cs typeface="Segoe UI"/>
              </a:rPr>
              <a:t>: Brainstorm a real Agents business scenario for your organization.</a:t>
            </a:r>
          </a:p>
          <a:p>
            <a:pPr marL="228600" lvl="0" indent="-228600" defTabSz="914102" fontAlgn="base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1400" b="1" dirty="0">
                <a:ea typeface="Segoe UI" panose="020B0502040204020203" pitchFamily="34" charset="0"/>
                <a:cs typeface="Segoe UI"/>
              </a:rPr>
              <a:t>Describe your Agent: </a:t>
            </a:r>
            <a:r>
              <a:rPr lang="en-US" sz="1400" dirty="0">
                <a:ea typeface="Segoe UI" panose="020B0502040204020203" pitchFamily="34" charset="0"/>
                <a:cs typeface="Segoe UI"/>
              </a:rPr>
              <a:t>Leverage the </a:t>
            </a:r>
            <a:r>
              <a:rPr lang="en-US" sz="1400" b="1" dirty="0">
                <a:ea typeface="Segoe UI" panose="020B0502040204020203" pitchFamily="34" charset="0"/>
                <a:cs typeface="Segoe UI"/>
              </a:rPr>
              <a:t>Prompt Guide</a:t>
            </a:r>
            <a:r>
              <a:rPr lang="en-US" sz="1400" dirty="0">
                <a:ea typeface="Segoe UI" panose="020B0502040204020203" pitchFamily="34" charset="0"/>
                <a:cs typeface="Segoe UI"/>
              </a:rPr>
              <a:t> to fill out the hackathon template. Get detailed about your agent and how it would help the organization. </a:t>
            </a:r>
            <a:endParaRPr lang="en-US" sz="1400" b="1" dirty="0">
              <a:ea typeface="Segoe UI" panose="020B0502040204020203" pitchFamily="34" charset="0"/>
              <a:cs typeface="Segoe UI"/>
            </a:endParaRPr>
          </a:p>
          <a:p>
            <a:pPr marL="228600" lvl="0" indent="-228600" defTabSz="914102" fontAlgn="base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1400" b="1" dirty="0">
                <a:ea typeface="Segoe UI" panose="020B0502040204020203" pitchFamily="34" charset="0"/>
                <a:cs typeface="Segoe UI"/>
              </a:rPr>
              <a:t>Build an Agent! </a:t>
            </a:r>
            <a:r>
              <a:rPr lang="en-US" sz="1400" dirty="0">
                <a:ea typeface="Segoe UI" panose="020B0502040204020203" pitchFamily="34" charset="0"/>
                <a:cs typeface="Segoe UI"/>
              </a:rPr>
              <a:t>Use M365 Copilot or Copilot Studio to create your solution. </a:t>
            </a:r>
            <a:endParaRPr lang="en-US" sz="1400" b="1" dirty="0">
              <a:ea typeface="Segoe UI" panose="020B0502040204020203" pitchFamily="34" charset="0"/>
              <a:cs typeface="Segoe UI"/>
            </a:endParaRPr>
          </a:p>
          <a:p>
            <a:pPr marL="228600" lvl="0" indent="-228600" defTabSz="914102" fontAlgn="base">
              <a:spcBef>
                <a:spcPct val="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" panose="020B0502040204020203" pitchFamily="34" charset="0"/>
              </a:rPr>
              <a:t>Send in your Hack Packs by </a:t>
            </a:r>
            <a:r>
              <a:rPr lang="en-US" sz="1400" dirty="0">
                <a:solidFill>
                  <a:prstClr val="black"/>
                </a:solidFill>
                <a:latin typeface="Segoe UI"/>
                <a:cs typeface="Segoe UI" panose="020B0502040204020203" pitchFamily="34" charset="0"/>
              </a:rPr>
              <a:t>2pm to </a:t>
            </a:r>
            <a:r>
              <a:rPr lang="en-US" sz="1400" dirty="0" err="1">
                <a:solidFill>
                  <a:prstClr val="black"/>
                </a:solidFill>
                <a:latin typeface="Segoe UI"/>
                <a:cs typeface="Segoe UI" panose="020B0502040204020203" pitchFamily="34" charset="0"/>
                <a:hlinkClick r:id="rId3"/>
              </a:rPr>
              <a:t>jenny.ong@microsoft</a:t>
            </a:r>
            <a:r>
              <a:rPr lang="en-US" sz="1400" dirty="0">
                <a:solidFill>
                  <a:prstClr val="black"/>
                </a:solidFill>
                <a:latin typeface="Segoe UI"/>
                <a:cs typeface="Segoe UI" panose="020B0502040204020203" pitchFamily="34" charset="0"/>
              </a:rPr>
              <a:t> &amp; trainers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Segoe UI" panose="020B0502040204020203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04431CE-8ADA-A289-33A6-FA100598DB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9122964"/>
              </p:ext>
            </p:extLst>
          </p:nvPr>
        </p:nvGraphicFramePr>
        <p:xfrm>
          <a:off x="721594" y="3744498"/>
          <a:ext cx="6569074" cy="1711345"/>
        </p:xfrm>
        <a:graphic>
          <a:graphicData uri="http://schemas.openxmlformats.org/drawingml/2006/table">
            <a:tbl>
              <a:tblPr firstRow="1"/>
              <a:tblGrid>
                <a:gridCol w="1323953">
                  <a:extLst>
                    <a:ext uri="{9D8B030D-6E8A-4147-A177-3AD203B41FA5}">
                      <a16:colId xmlns:a16="http://schemas.microsoft.com/office/drawing/2014/main" val="2646237779"/>
                    </a:ext>
                  </a:extLst>
                </a:gridCol>
                <a:gridCol w="5245121">
                  <a:extLst>
                    <a:ext uri="{9D8B030D-6E8A-4147-A177-3AD203B41FA5}">
                      <a16:colId xmlns:a16="http://schemas.microsoft.com/office/drawing/2014/main" val="50969571"/>
                    </a:ext>
                  </a:extLst>
                </a:gridCol>
              </a:tblGrid>
              <a:tr h="166675">
                <a:tc>
                  <a:txBody>
                    <a:bodyPr/>
                    <a:lstStyle/>
                    <a:p>
                      <a:pPr rtl="0"/>
                      <a:r>
                        <a:rPr lang="en-US" sz="1200" noProof="0" dirty="0">
                          <a:solidFill>
                            <a:schemeClr val="tx1"/>
                          </a:solidFill>
                          <a:effectLst/>
                        </a:rPr>
                        <a:t>Before break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200" noProof="0" dirty="0">
                          <a:solidFill>
                            <a:schemeClr val="tx1"/>
                          </a:solidFill>
                          <a:effectLst/>
                        </a:rPr>
                        <a:t>Hackathon instruction sharing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0759601"/>
                  </a:ext>
                </a:extLst>
              </a:tr>
              <a:tr h="165357">
                <a:tc>
                  <a:txBody>
                    <a:bodyPr/>
                    <a:lstStyle/>
                    <a:p>
                      <a:pPr rtl="0"/>
                      <a:r>
                        <a:rPr lang="en-US" sz="1200" noProof="0" dirty="0">
                          <a:solidFill>
                            <a:schemeClr val="tx1"/>
                          </a:solidFill>
                          <a:effectLst/>
                        </a:rPr>
                        <a:t>12pm to 1pm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200" noProof="0" dirty="0">
                          <a:solidFill>
                            <a:schemeClr val="tx1"/>
                          </a:solidFill>
                          <a:effectLst/>
                        </a:rPr>
                        <a:t>Mid-noon break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5367966"/>
                  </a:ext>
                </a:extLst>
              </a:tr>
              <a:tr h="174724">
                <a:tc>
                  <a:txBody>
                    <a:bodyPr/>
                    <a:lstStyle/>
                    <a:p>
                      <a:pPr rtl="0"/>
                      <a:r>
                        <a:rPr lang="en-US" sz="1200" noProof="0" dirty="0">
                          <a:solidFill>
                            <a:schemeClr val="tx1"/>
                          </a:solidFill>
                          <a:effectLst/>
                        </a:rPr>
                        <a:t>1pm to 3pm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200" noProof="0" dirty="0">
                          <a:solidFill>
                            <a:schemeClr val="tx1"/>
                          </a:solidFill>
                          <a:effectLst/>
                        </a:rPr>
                        <a:t>Hackathon continued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3257619"/>
                  </a:ext>
                </a:extLst>
              </a:tr>
              <a:tr h="339745">
                <a:tc>
                  <a:txBody>
                    <a:bodyPr/>
                    <a:lstStyle/>
                    <a:p>
                      <a:pPr rtl="0"/>
                      <a:r>
                        <a:rPr lang="en-US" sz="1200" noProof="0" dirty="0">
                          <a:solidFill>
                            <a:schemeClr val="tx1"/>
                          </a:solidFill>
                          <a:effectLst/>
                        </a:rPr>
                        <a:t>3pm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200" noProof="0" dirty="0">
                          <a:solidFill>
                            <a:schemeClr val="tx1"/>
                          </a:solidFill>
                          <a:effectLst/>
                        </a:rPr>
                        <a:t>Start emailing all presentations to </a:t>
                      </a:r>
                      <a:r>
                        <a:rPr lang="en-US" sz="1400" dirty="0" err="1">
                          <a:solidFill>
                            <a:prstClr val="black"/>
                          </a:solidFill>
                          <a:latin typeface="+mn-lt"/>
                          <a:cs typeface="Segoe UI" panose="020B0502040204020203" pitchFamily="34" charset="0"/>
                          <a:hlinkClick r:id="rId3"/>
                        </a:rPr>
                        <a:t>jenny.ong@microsoft</a:t>
                      </a:r>
                      <a:r>
                        <a:rPr lang="en-US" sz="1400" dirty="0">
                          <a:solidFill>
                            <a:prstClr val="black"/>
                          </a:solidFill>
                          <a:latin typeface="+mn-lt"/>
                          <a:cs typeface="Segoe UI" panose="020B0502040204020203" pitchFamily="34" charset="0"/>
                        </a:rPr>
                        <a:t> &amp; trainers</a:t>
                      </a:r>
                      <a:endParaRPr lang="en-US" sz="1400" b="1" i="0" u="none" strike="noStrike" noProof="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7861490"/>
                  </a:ext>
                </a:extLst>
              </a:tr>
              <a:tr h="176241">
                <a:tc>
                  <a:txBody>
                    <a:bodyPr/>
                    <a:lstStyle/>
                    <a:p>
                      <a:pPr rtl="0"/>
                      <a:r>
                        <a:rPr lang="en-US" sz="1200" noProof="0" dirty="0">
                          <a:solidFill>
                            <a:schemeClr val="tx1"/>
                          </a:solidFill>
                          <a:effectLst/>
                        </a:rPr>
                        <a:t>3pm – 4pm</a:t>
                      </a:r>
                    </a:p>
                  </a:txBody>
                  <a:tcPr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en-US" sz="1200" noProof="0" dirty="0">
                          <a:solidFill>
                            <a:schemeClr val="tx1"/>
                          </a:solidFill>
                          <a:effectLst/>
                        </a:rPr>
                        <a:t>Team Presentations: Agents Showcase (5 mins per group)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8684861"/>
                  </a:ext>
                </a:extLst>
              </a:tr>
              <a:tr h="17624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200" noProof="0" dirty="0">
                          <a:solidFill>
                            <a:schemeClr val="tx1"/>
                          </a:solidFill>
                          <a:effectLst/>
                        </a:rPr>
                        <a:t>4pm to 4.30pm</a:t>
                      </a:r>
                    </a:p>
                  </a:txBody>
                  <a:tcPr anchor="ctr">
                    <a:lnL w="0"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200" noProof="0" dirty="0">
                          <a:solidFill>
                            <a:schemeClr val="tx1"/>
                          </a:solidFill>
                          <a:effectLst/>
                        </a:rPr>
                        <a:t>Winner Announcement and Close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>
                      <a:noFill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>
                      <a:noFill/>
                    </a:lnB>
                    <a:lnTlToBr w="0">
                      <a:noFill/>
                    </a:lnTlToBr>
                    <a:lnBlToTr w="0"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265783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E54D4095-6A7B-0894-B370-784F72A33B88}"/>
              </a:ext>
            </a:extLst>
          </p:cNvPr>
          <p:cNvSpPr txBox="1"/>
          <p:nvPr/>
        </p:nvSpPr>
        <p:spPr>
          <a:xfrm>
            <a:off x="8838057" y="1301494"/>
            <a:ext cx="1602487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91410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 w="3175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/>
                <a:ea typeface="+mn-ea"/>
                <a:cs typeface="Segoe Sans Display" pitchFamily="2" charset="0"/>
              </a:rPr>
              <a:t>Top Tips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212F0D-4761-4F8A-6529-8458559C2621}"/>
              </a:ext>
            </a:extLst>
          </p:cNvPr>
          <p:cNvSpPr txBox="1"/>
          <p:nvPr/>
        </p:nvSpPr>
        <p:spPr>
          <a:xfrm>
            <a:off x="7736305" y="1674315"/>
            <a:ext cx="3788287" cy="4462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228600" marR="0" lvl="0" indent="-228600" algn="l" defTabSz="91410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/>
                <a:ea typeface="Segoe UI" panose="020B0502040204020203" pitchFamily="34" charset="0"/>
                <a:cs typeface="Segoe Sans Display"/>
              </a:rPr>
              <a:t>Watch the clock. </a:t>
            </a:r>
          </a:p>
          <a:p>
            <a:pPr marL="228600" marR="0" lvl="0" indent="-228600" algn="l" defTabSz="91410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/>
                <a:ea typeface="Segoe UI" panose="020B0502040204020203" pitchFamily="34" charset="0"/>
                <a:cs typeface="Segoe Sans Display"/>
              </a:rPr>
              <a:t>This the art of the possible NOT the art of the impossible.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Segoe UI" panose="020B0502040204020203" pitchFamily="34" charset="0"/>
                <a:cs typeface="Segoe Sans Display"/>
              </a:rPr>
              <a:t>Make sure your agent can be used successfully. 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Segoe UI" panose="020B0502040204020203" pitchFamily="34" charset="0"/>
              <a:cs typeface="Segoe Sans Display"/>
            </a:endParaRPr>
          </a:p>
          <a:p>
            <a:pPr marL="228600" marR="0" lvl="0" indent="-228600" algn="l" defTabSz="91410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/>
                <a:ea typeface="Segoe UI" panose="020B0502040204020203" pitchFamily="34" charset="0"/>
                <a:cs typeface="Segoe Sans Display"/>
              </a:rPr>
              <a:t>Don’t overcomplicate it!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Segoe UI" panose="020B0502040204020203" pitchFamily="34" charset="0"/>
                <a:cs typeface="Segoe Sans Display"/>
              </a:rPr>
              <a:t>You might be better with a solution that saves 10 minutes but would be used 20 times per week.</a:t>
            </a:r>
          </a:p>
          <a:p>
            <a:pPr marL="228600" marR="0" lvl="0" indent="-228600" algn="l" defTabSz="91410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/>
                <a:ea typeface="Segoe UI" panose="020B0502040204020203" pitchFamily="34" charset="0"/>
                <a:cs typeface="Segoe Sans Display"/>
              </a:rPr>
              <a:t>Think about how you will present your Agent.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Segoe UI" panose="020B0502040204020203" pitchFamily="34" charset="0"/>
                <a:cs typeface="Segoe Sans Display"/>
              </a:rPr>
              <a:t>You have 5 minutes. Leverage the pack and present an agent prototype or a video about the agent.</a:t>
            </a:r>
          </a:p>
          <a:p>
            <a:pPr marL="228600" marR="0" lvl="0" indent="-228600" algn="l" defTabSz="91410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/>
                <a:ea typeface="Segoe UI" panose="020B0502040204020203" pitchFamily="34" charset="0"/>
                <a:cs typeface="Segoe Sans Display"/>
              </a:rPr>
              <a:t>Practice you pitch! </a:t>
            </a:r>
          </a:p>
          <a:p>
            <a:pPr marL="228600" marR="0" lvl="0" indent="-228600" algn="l" defTabSz="91410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/>
                <a:ea typeface="Segoe UI" panose="020B0502040204020203" pitchFamily="34" charset="0"/>
                <a:cs typeface="Segoe Sans Display"/>
              </a:rPr>
              <a:t>Send your slides across on time!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Segoe Sans Display"/>
              </a:rPr>
              <a:t>They will be used to create a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/>
                <a:ea typeface="+mn-ea"/>
                <a:cs typeface="Segoe Sans Display Semibold"/>
              </a:rPr>
              <a:t>Book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Semibold"/>
                <a:ea typeface="Segoe UI" panose="020B0502040204020203" pitchFamily="34" charset="0"/>
                <a:cs typeface="Segoe Sans Display Semibold"/>
              </a:rPr>
              <a:t> of Agents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Segoe Sans Display"/>
              </a:rPr>
              <a:t>to be sent to everyone after the event.</a:t>
            </a:r>
          </a:p>
        </p:txBody>
      </p:sp>
    </p:spTree>
    <p:extLst>
      <p:ext uri="{BB962C8B-B14F-4D97-AF65-F5344CB8AC3E}">
        <p14:creationId xmlns:p14="http://schemas.microsoft.com/office/powerpoint/2010/main" val="2668658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05718-8E3F-1483-75EF-374DB6C50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CF22EEA-C719-8C24-D41E-21FCEC3E199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9310" y="3429000"/>
            <a:ext cx="7322419" cy="56425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4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200" b="0" i="0" u="none" strike="noStrike" kern="1200" cap="none" spc="-50" normalizeH="0" baseline="0" noProof="0" dirty="0">
                <a:ln>
                  <a:noFill/>
                </a:ln>
                <a:gradFill>
                  <a:gsLst>
                    <a:gs pos="39000">
                      <a:srgbClr val="712360"/>
                    </a:gs>
                    <a:gs pos="51000">
                      <a:srgbClr val="963E08"/>
                    </a:gs>
                    <a:gs pos="63000">
                      <a:srgbClr val="712360"/>
                    </a:gs>
                  </a:gsLst>
                  <a:path path="circle">
                    <a:fillToRect l="100000" t="100000"/>
                  </a:path>
                </a:gradFill>
                <a:effectLst/>
                <a:uLnTx/>
                <a:uFillTx/>
                <a:latin typeface="+mj-lt"/>
                <a:ea typeface="+mn-ea"/>
                <a:cs typeface="Segoe UI Semibold" panose="020B0502040204020203" pitchFamily="34" charset="0"/>
              </a:rPr>
              <a:t>Agent-a-thon Template</a:t>
            </a:r>
          </a:p>
        </p:txBody>
      </p:sp>
    </p:spTree>
    <p:extLst>
      <p:ext uri="{BB962C8B-B14F-4D97-AF65-F5344CB8AC3E}">
        <p14:creationId xmlns:p14="http://schemas.microsoft.com/office/powerpoint/2010/main" val="3720428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633C54DD-35F2-90C3-4F23-6CDE68AB5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-1" y="-2738"/>
            <a:ext cx="3203439" cy="2769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Team Presentation – Slide 1</a:t>
            </a:r>
          </a:p>
        </p:txBody>
      </p:sp>
      <p:sp>
        <p:nvSpPr>
          <p:cNvPr id="1026" name="Graphic 24">
            <a:extLst>
              <a:ext uri="{FF2B5EF4-FFF2-40B4-BE49-F238E27FC236}">
                <a16:creationId xmlns:a16="http://schemas.microsoft.com/office/drawing/2014/main" id="{04F3DBB0-C4D2-3594-4452-8FB8BB7CD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3340911" y="5864568"/>
            <a:ext cx="274630" cy="274630"/>
          </a:xfrm>
          <a:custGeom>
            <a:avLst/>
            <a:gdLst>
              <a:gd name="connsiteX0" fmla="*/ 280983 w 306526"/>
              <a:gd name="connsiteY0" fmla="*/ 153263 h 306526"/>
              <a:gd name="connsiteX1" fmla="*/ 153263 w 306526"/>
              <a:gd name="connsiteY1" fmla="*/ 25544 h 306526"/>
              <a:gd name="connsiteX2" fmla="*/ 66430 w 306526"/>
              <a:gd name="connsiteY2" fmla="*/ 59602 h 306526"/>
              <a:gd name="connsiteX3" fmla="*/ 89404 w 306526"/>
              <a:gd name="connsiteY3" fmla="*/ 59602 h 306526"/>
              <a:gd name="connsiteX4" fmla="*/ 102176 w 306526"/>
              <a:gd name="connsiteY4" fmla="*/ 72374 h 306526"/>
              <a:gd name="connsiteX5" fmla="*/ 89404 w 306526"/>
              <a:gd name="connsiteY5" fmla="*/ 85146 h 306526"/>
              <a:gd name="connsiteX6" fmla="*/ 38316 w 306526"/>
              <a:gd name="connsiteY6" fmla="*/ 85146 h 306526"/>
              <a:gd name="connsiteX7" fmla="*/ 25544 w 306526"/>
              <a:gd name="connsiteY7" fmla="*/ 72374 h 306526"/>
              <a:gd name="connsiteX8" fmla="*/ 25544 w 306526"/>
              <a:gd name="connsiteY8" fmla="*/ 21287 h 306526"/>
              <a:gd name="connsiteX9" fmla="*/ 38316 w 306526"/>
              <a:gd name="connsiteY9" fmla="*/ 8515 h 306526"/>
              <a:gd name="connsiteX10" fmla="*/ 51088 w 306526"/>
              <a:gd name="connsiteY10" fmla="*/ 21287 h 306526"/>
              <a:gd name="connsiteX11" fmla="*/ 51088 w 306526"/>
              <a:gd name="connsiteY11" fmla="*/ 39026 h 306526"/>
              <a:gd name="connsiteX12" fmla="*/ 153263 w 306526"/>
              <a:gd name="connsiteY12" fmla="*/ 0 h 306526"/>
              <a:gd name="connsiteX13" fmla="*/ 306527 w 306526"/>
              <a:gd name="connsiteY13" fmla="*/ 153263 h 306526"/>
              <a:gd name="connsiteX14" fmla="*/ 153263 w 306526"/>
              <a:gd name="connsiteY14" fmla="*/ 306527 h 306526"/>
              <a:gd name="connsiteX15" fmla="*/ 0 w 306526"/>
              <a:gd name="connsiteY15" fmla="*/ 153263 h 306526"/>
              <a:gd name="connsiteX16" fmla="*/ 1783 w 306526"/>
              <a:gd name="connsiteY16" fmla="*/ 129811 h 306526"/>
              <a:gd name="connsiteX17" fmla="*/ 14595 w 306526"/>
              <a:gd name="connsiteY17" fmla="*/ 119205 h 306526"/>
              <a:gd name="connsiteX18" fmla="*/ 26927 w 306526"/>
              <a:gd name="connsiteY18" fmla="*/ 134400 h 306526"/>
              <a:gd name="connsiteX19" fmla="*/ 25544 w 306526"/>
              <a:gd name="connsiteY19" fmla="*/ 153263 h 306526"/>
              <a:gd name="connsiteX20" fmla="*/ 153263 w 306526"/>
              <a:gd name="connsiteY20" fmla="*/ 280983 h 306526"/>
              <a:gd name="connsiteX21" fmla="*/ 280983 w 306526"/>
              <a:gd name="connsiteY21" fmla="*/ 153263 h 306526"/>
              <a:gd name="connsiteX22" fmla="*/ 161778 w 306526"/>
              <a:gd name="connsiteY22" fmla="*/ 80889 h 306526"/>
              <a:gd name="connsiteX23" fmla="*/ 149006 w 306526"/>
              <a:gd name="connsiteY23" fmla="*/ 68117 h 306526"/>
              <a:gd name="connsiteX24" fmla="*/ 136234 w 306526"/>
              <a:gd name="connsiteY24" fmla="*/ 80889 h 306526"/>
              <a:gd name="connsiteX25" fmla="*/ 136234 w 306526"/>
              <a:gd name="connsiteY25" fmla="*/ 157521 h 306526"/>
              <a:gd name="connsiteX26" fmla="*/ 149006 w 306526"/>
              <a:gd name="connsiteY26" fmla="*/ 170293 h 306526"/>
              <a:gd name="connsiteX27" fmla="*/ 191579 w 306526"/>
              <a:gd name="connsiteY27" fmla="*/ 170293 h 306526"/>
              <a:gd name="connsiteX28" fmla="*/ 204351 w 306526"/>
              <a:gd name="connsiteY28" fmla="*/ 157521 h 306526"/>
              <a:gd name="connsiteX29" fmla="*/ 191579 w 306526"/>
              <a:gd name="connsiteY29" fmla="*/ 144749 h 306526"/>
              <a:gd name="connsiteX30" fmla="*/ 161778 w 306526"/>
              <a:gd name="connsiteY30" fmla="*/ 144749 h 306526"/>
              <a:gd name="connsiteX31" fmla="*/ 161778 w 306526"/>
              <a:gd name="connsiteY31" fmla="*/ 80889 h 306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06526" h="306526">
                <a:moveTo>
                  <a:pt x="280983" y="153263"/>
                </a:moveTo>
                <a:cubicBezTo>
                  <a:pt x="280983" y="82726"/>
                  <a:pt x="223800" y="25544"/>
                  <a:pt x="153263" y="25544"/>
                </a:cubicBezTo>
                <a:cubicBezTo>
                  <a:pt x="119731" y="25544"/>
                  <a:pt x="89217" y="38466"/>
                  <a:pt x="66430" y="59602"/>
                </a:cubicBezTo>
                <a:lnTo>
                  <a:pt x="89404" y="59602"/>
                </a:lnTo>
                <a:cubicBezTo>
                  <a:pt x="96457" y="59602"/>
                  <a:pt x="102176" y="65321"/>
                  <a:pt x="102176" y="72374"/>
                </a:cubicBezTo>
                <a:cubicBezTo>
                  <a:pt x="102176" y="79428"/>
                  <a:pt x="96457" y="85146"/>
                  <a:pt x="89404" y="85146"/>
                </a:cubicBezTo>
                <a:lnTo>
                  <a:pt x="38316" y="85146"/>
                </a:lnTo>
                <a:cubicBezTo>
                  <a:pt x="31262" y="85146"/>
                  <a:pt x="25544" y="79428"/>
                  <a:pt x="25544" y="72374"/>
                </a:cubicBezTo>
                <a:lnTo>
                  <a:pt x="25544" y="21287"/>
                </a:lnTo>
                <a:cubicBezTo>
                  <a:pt x="25544" y="14233"/>
                  <a:pt x="31262" y="8515"/>
                  <a:pt x="38316" y="8515"/>
                </a:cubicBezTo>
                <a:cubicBezTo>
                  <a:pt x="45369" y="8515"/>
                  <a:pt x="51088" y="14233"/>
                  <a:pt x="51088" y="21287"/>
                </a:cubicBezTo>
                <a:lnTo>
                  <a:pt x="51088" y="39026"/>
                </a:lnTo>
                <a:cubicBezTo>
                  <a:pt x="78203" y="14757"/>
                  <a:pt x="114010" y="0"/>
                  <a:pt x="153263" y="0"/>
                </a:cubicBezTo>
                <a:cubicBezTo>
                  <a:pt x="237909" y="0"/>
                  <a:pt x="306527" y="68618"/>
                  <a:pt x="306527" y="153263"/>
                </a:cubicBezTo>
                <a:cubicBezTo>
                  <a:pt x="306527" y="237909"/>
                  <a:pt x="237909" y="306527"/>
                  <a:pt x="153263" y="306527"/>
                </a:cubicBezTo>
                <a:cubicBezTo>
                  <a:pt x="68618" y="306527"/>
                  <a:pt x="0" y="237909"/>
                  <a:pt x="0" y="153263"/>
                </a:cubicBezTo>
                <a:cubicBezTo>
                  <a:pt x="0" y="145288"/>
                  <a:pt x="609" y="137457"/>
                  <a:pt x="1783" y="129811"/>
                </a:cubicBezTo>
                <a:cubicBezTo>
                  <a:pt x="2742" y="123568"/>
                  <a:pt x="8280" y="119205"/>
                  <a:pt x="14595" y="119205"/>
                </a:cubicBezTo>
                <a:cubicBezTo>
                  <a:pt x="22412" y="119205"/>
                  <a:pt x="28072" y="126667"/>
                  <a:pt x="26927" y="134400"/>
                </a:cubicBezTo>
                <a:cubicBezTo>
                  <a:pt x="26016" y="140556"/>
                  <a:pt x="25544" y="146853"/>
                  <a:pt x="25544" y="153263"/>
                </a:cubicBezTo>
                <a:cubicBezTo>
                  <a:pt x="25544" y="223800"/>
                  <a:pt x="82726" y="280983"/>
                  <a:pt x="153263" y="280983"/>
                </a:cubicBezTo>
                <a:cubicBezTo>
                  <a:pt x="223800" y="280983"/>
                  <a:pt x="280983" y="223800"/>
                  <a:pt x="280983" y="153263"/>
                </a:cubicBezTo>
                <a:close/>
                <a:moveTo>
                  <a:pt x="161778" y="80889"/>
                </a:moveTo>
                <a:cubicBezTo>
                  <a:pt x="161778" y="73835"/>
                  <a:pt x="156059" y="68117"/>
                  <a:pt x="149006" y="68117"/>
                </a:cubicBezTo>
                <a:cubicBezTo>
                  <a:pt x="141952" y="68117"/>
                  <a:pt x="136234" y="73835"/>
                  <a:pt x="136234" y="80889"/>
                </a:cubicBezTo>
                <a:lnTo>
                  <a:pt x="136234" y="157521"/>
                </a:lnTo>
                <a:cubicBezTo>
                  <a:pt x="136234" y="164574"/>
                  <a:pt x="141952" y="170293"/>
                  <a:pt x="149006" y="170293"/>
                </a:cubicBezTo>
                <a:lnTo>
                  <a:pt x="191579" y="170293"/>
                </a:lnTo>
                <a:cubicBezTo>
                  <a:pt x="198633" y="170293"/>
                  <a:pt x="204351" y="164574"/>
                  <a:pt x="204351" y="157521"/>
                </a:cubicBezTo>
                <a:cubicBezTo>
                  <a:pt x="204351" y="150467"/>
                  <a:pt x="198633" y="144749"/>
                  <a:pt x="191579" y="144749"/>
                </a:cubicBezTo>
                <a:lnTo>
                  <a:pt x="161778" y="144749"/>
                </a:lnTo>
                <a:lnTo>
                  <a:pt x="161778" y="80889"/>
                </a:lnTo>
                <a:close/>
              </a:path>
            </a:pathLst>
          </a:custGeom>
          <a:gradFill flip="none" rotWithShape="1">
            <a:gsLst>
              <a:gs pos="0">
                <a:srgbClr val="0078D4"/>
              </a:gs>
              <a:gs pos="100000">
                <a:srgbClr val="C53FCC"/>
              </a:gs>
            </a:gsLst>
            <a:lin ang="0" scaled="1"/>
            <a:tileRect/>
          </a:gradFill>
          <a:ln>
            <a:noFill/>
          </a:ln>
          <a:effectLst>
            <a:outerShdw blurRad="127000" dist="50800" dir="5400000" algn="ctr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4BA5A2FF-9361-0E53-05FB-123F97111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/>
              <a:t>[Business problem]</a:t>
            </a:r>
            <a:endParaRPr lang="en-US" noProof="0"/>
          </a:p>
        </p:txBody>
      </p:sp>
      <p:pic>
        <p:nvPicPr>
          <p:cNvPr id="2" name="Picture 2" descr="Microsoft Copilot">
            <a:extLst>
              <a:ext uri="{FF2B5EF4-FFF2-40B4-BE49-F238E27FC236}">
                <a16:creationId xmlns:a16="http://schemas.microsoft.com/office/drawing/2014/main" id="{9DA4BF4B-383D-46C8-9A66-0AC43F88EF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75802" y="104511"/>
            <a:ext cx="789196" cy="789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59BF8BF2-7E17-C363-B827-3986FBFF7CE8}"/>
              </a:ext>
            </a:extLst>
          </p:cNvPr>
          <p:cNvSpPr txBox="1">
            <a:spLocks/>
          </p:cNvSpPr>
          <p:nvPr/>
        </p:nvSpPr>
        <p:spPr>
          <a:xfrm>
            <a:off x="495300" y="1553375"/>
            <a:ext cx="313655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lvl="0" defTabSz="932472" fontAlgn="base">
              <a:spcBef>
                <a:spcPct val="0"/>
              </a:spcBef>
              <a:spcAft>
                <a:spcPct val="0"/>
              </a:spcAft>
              <a:defRPr sz="1600" b="1">
                <a:ea typeface="Segoe UI" pitchFamily="34" charset="0"/>
                <a:cs typeface="Segoe UI" pitchFamily="34" charset="0"/>
              </a:defRPr>
            </a:lvl1pPr>
          </a:lstStyle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C03BC4"/>
                </a:solidFill>
                <a:effectLst/>
                <a:uLnTx/>
                <a:uFillTx/>
                <a:latin typeface="Segoe UI Semibold"/>
                <a:cs typeface="Segoe UI"/>
              </a:rPr>
              <a:t>Problem Statement</a:t>
            </a:r>
          </a:p>
        </p:txBody>
      </p:sp>
      <p:sp>
        <p:nvSpPr>
          <p:cNvPr id="46" name="Rectangle: Rounded Corners 6">
            <a:extLst>
              <a:ext uri="{FF2B5EF4-FFF2-40B4-BE49-F238E27FC236}">
                <a16:creationId xmlns:a16="http://schemas.microsoft.com/office/drawing/2014/main" id="{D67BFA28-A0D8-D371-D7FC-DF23575EBAA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 bwMode="auto">
          <a:xfrm>
            <a:off x="511174" y="1930345"/>
            <a:ext cx="5523793" cy="1376990"/>
          </a:xfrm>
          <a:prstGeom prst="roundRect">
            <a:avLst>
              <a:gd name="adj" fmla="val 4754"/>
            </a:avLst>
          </a:prstGeom>
          <a:solidFill>
            <a:schemeClr val="bg1"/>
          </a:solidFill>
          <a:ln w="12700">
            <a:solidFill>
              <a:schemeClr val="accent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900" tIns="38100" rIns="88900" bIns="38100" rtlCol="0" anchor="t"/>
          <a:lstStyle/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 w="3175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" pitchFamily="34" charset="0"/>
              </a:rPr>
              <a:t>Clearly articulate the problem or pain point that your Agent is hoping to solve. </a:t>
            </a:r>
          </a:p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 w="3175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" pitchFamily="34" charset="0"/>
              </a:rPr>
              <a:t>Mention how the process is done today &amp; how it could evolve with an agent.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4DB23F5-0948-0796-E124-EC435BC707FB}"/>
              </a:ext>
            </a:extLst>
          </p:cNvPr>
          <p:cNvSpPr txBox="1">
            <a:spLocks/>
          </p:cNvSpPr>
          <p:nvPr/>
        </p:nvSpPr>
        <p:spPr>
          <a:xfrm>
            <a:off x="6172907" y="1553375"/>
            <a:ext cx="313655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lvl="0" defTabSz="932472" fontAlgn="base">
              <a:spcBef>
                <a:spcPct val="0"/>
              </a:spcBef>
              <a:spcAft>
                <a:spcPct val="0"/>
              </a:spcAft>
              <a:defRPr sz="1600" b="1">
                <a:ea typeface="Segoe UI" pitchFamily="34" charset="0"/>
                <a:cs typeface="Segoe UI" pitchFamily="34" charset="0"/>
              </a:defRPr>
            </a:lvl1pPr>
          </a:lstStyle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C03BC4"/>
                </a:solidFill>
                <a:effectLst/>
                <a:uLnTx/>
                <a:uFillTx/>
                <a:latin typeface="Segoe UI Semibold"/>
                <a:cs typeface="Segoe UI"/>
              </a:rPr>
              <a:t>Solution</a:t>
            </a:r>
          </a:p>
        </p:txBody>
      </p:sp>
      <p:sp>
        <p:nvSpPr>
          <p:cNvPr id="47" name="Rectangle: Rounded Corners 6">
            <a:extLst>
              <a:ext uri="{FF2B5EF4-FFF2-40B4-BE49-F238E27FC236}">
                <a16:creationId xmlns:a16="http://schemas.microsoft.com/office/drawing/2014/main" id="{41998BF5-618B-03E8-8688-5255EAE44B5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 bwMode="auto">
          <a:xfrm>
            <a:off x="6172907" y="1930345"/>
            <a:ext cx="5523793" cy="1376990"/>
          </a:xfrm>
          <a:prstGeom prst="roundRect">
            <a:avLst>
              <a:gd name="adj" fmla="val 4754"/>
            </a:avLst>
          </a:prstGeom>
          <a:solidFill>
            <a:schemeClr val="bg1"/>
          </a:solidFill>
          <a:ln w="12700">
            <a:solidFill>
              <a:schemeClr val="accent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900" tIns="38100" rIns="88900" bIns="38100" rtlCol="0" anchor="t"/>
          <a:lstStyle/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 w="3175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" pitchFamily="34" charset="0"/>
              </a:rPr>
              <a:t>Provide a description of the envisioned solution, addressing the problem </a:t>
            </a:r>
            <a:br>
              <a:rPr kumimoji="0" lang="en-US" sz="1200" b="0" i="1" u="none" strike="noStrike" kern="1200" cap="none" spc="0" normalizeH="0" baseline="0" noProof="0" dirty="0">
                <a:ln w="3175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" pitchFamily="34" charset="0"/>
              </a:rPr>
            </a:br>
            <a:r>
              <a:rPr kumimoji="0" lang="en-US" sz="1200" b="0" i="1" u="none" strike="noStrike" kern="1200" cap="none" spc="0" normalizeH="0" baseline="0" noProof="0" dirty="0">
                <a:ln w="3175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" pitchFamily="34" charset="0"/>
              </a:rPr>
              <a:t>and use case.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E04E73A-91A5-3FE5-7063-D00863C992E2}"/>
              </a:ext>
            </a:extLst>
          </p:cNvPr>
          <p:cNvSpPr txBox="1">
            <a:spLocks/>
          </p:cNvSpPr>
          <p:nvPr/>
        </p:nvSpPr>
        <p:spPr>
          <a:xfrm>
            <a:off x="495300" y="3457651"/>
            <a:ext cx="313655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lvl="0" defTabSz="932472" fontAlgn="base">
              <a:spcBef>
                <a:spcPct val="0"/>
              </a:spcBef>
              <a:spcAft>
                <a:spcPct val="0"/>
              </a:spcAft>
              <a:defRPr sz="1600" b="1">
                <a:ea typeface="Segoe UI" pitchFamily="34" charset="0"/>
                <a:cs typeface="Segoe UI" pitchFamily="34" charset="0"/>
              </a:defRPr>
            </a:lvl1pPr>
          </a:lstStyle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78D4"/>
                </a:solidFill>
                <a:effectLst/>
                <a:uLnTx/>
                <a:uFillTx/>
                <a:latin typeface="Segoe UI Semibold"/>
                <a:cs typeface="Segoe UI"/>
              </a:rPr>
              <a:t>Personas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ED8D83AC-157B-4C91-6D07-638B65C6B508}"/>
              </a:ext>
            </a:extLst>
          </p:cNvPr>
          <p:cNvSpPr/>
          <p:nvPr/>
        </p:nvSpPr>
        <p:spPr>
          <a:xfrm>
            <a:off x="495300" y="3817876"/>
            <a:ext cx="3635137" cy="1610360"/>
          </a:xfrm>
          <a:prstGeom prst="roundRect">
            <a:avLst>
              <a:gd name="adj" fmla="val 6727"/>
            </a:avLst>
          </a:prstGeom>
          <a:solidFill>
            <a:schemeClr val="bg1"/>
          </a:solidFill>
          <a:ln w="12700">
            <a:solidFill>
              <a:schemeClr val="accent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900" tIns="38100" rIns="88900" bIns="38100" rtlCol="0" anchor="t"/>
          <a:lstStyle/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 w="3175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" pitchFamily="34" charset="0"/>
              </a:rPr>
              <a:t>Identify who will directly use the solution – mention department, roles, and number of people it </a:t>
            </a:r>
            <a:br>
              <a:rPr kumimoji="0" lang="en-US" sz="1200" b="0" i="1" u="none" strike="noStrike" kern="1200" cap="none" spc="0" normalizeH="0" baseline="0" noProof="0" dirty="0">
                <a:ln w="3175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" pitchFamily="34" charset="0"/>
              </a:rPr>
            </a:br>
            <a:r>
              <a:rPr kumimoji="0" lang="en-US" sz="1200" b="0" i="1" u="none" strike="noStrike" kern="1200" cap="none" spc="0" normalizeH="0" baseline="0" noProof="0" dirty="0">
                <a:ln w="3175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" pitchFamily="34" charset="0"/>
              </a:rPr>
              <a:t>would impact.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548D201-C376-3C8C-FA3C-3B0762C68A58}"/>
              </a:ext>
            </a:extLst>
          </p:cNvPr>
          <p:cNvSpPr txBox="1">
            <a:spLocks/>
          </p:cNvSpPr>
          <p:nvPr/>
        </p:nvSpPr>
        <p:spPr>
          <a:xfrm>
            <a:off x="4278431" y="3457651"/>
            <a:ext cx="313655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lvl="0" defTabSz="932472" fontAlgn="base">
              <a:spcBef>
                <a:spcPct val="0"/>
              </a:spcBef>
              <a:spcAft>
                <a:spcPct val="0"/>
              </a:spcAft>
              <a:defRPr sz="1600" b="1">
                <a:ea typeface="Segoe UI" pitchFamily="34" charset="0"/>
                <a:cs typeface="Segoe UI" pitchFamily="34" charset="0"/>
              </a:defRPr>
            </a:lvl1pPr>
          </a:lstStyle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78D4"/>
                </a:solidFill>
                <a:effectLst/>
                <a:uLnTx/>
                <a:uFillTx/>
                <a:latin typeface="Segoe UI Semibold"/>
                <a:cs typeface="Segoe UI"/>
              </a:rPr>
              <a:t>Example Use Case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C95CF867-896E-B002-63FF-F07D3E9961EA}"/>
              </a:ext>
            </a:extLst>
          </p:cNvPr>
          <p:cNvSpPr/>
          <p:nvPr/>
        </p:nvSpPr>
        <p:spPr>
          <a:xfrm>
            <a:off x="4278431" y="3817876"/>
            <a:ext cx="3635137" cy="1610360"/>
          </a:xfrm>
          <a:prstGeom prst="roundRect">
            <a:avLst>
              <a:gd name="adj" fmla="val 6727"/>
            </a:avLst>
          </a:prstGeom>
          <a:solidFill>
            <a:schemeClr val="bg1"/>
          </a:solidFill>
          <a:ln w="12700">
            <a:solidFill>
              <a:schemeClr val="accent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900" tIns="38100" rIns="88900" bIns="38100" rtlCol="0" anchor="t"/>
          <a:lstStyle/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 w="3175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" pitchFamily="34" charset="0"/>
              </a:rPr>
              <a:t>Provide examples of how this scenario would play out in real life to provide context and ground the problem statement. </a:t>
            </a:r>
          </a:p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 w="3175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" pitchFamily="34" charset="0"/>
              </a:rPr>
              <a:t>What potential requests, questions, or tasks may this Agent undertake?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5108CA1-35DF-C94F-19D9-9966C334C7C9}"/>
              </a:ext>
            </a:extLst>
          </p:cNvPr>
          <p:cNvSpPr txBox="1">
            <a:spLocks/>
          </p:cNvSpPr>
          <p:nvPr/>
        </p:nvSpPr>
        <p:spPr>
          <a:xfrm>
            <a:off x="8061562" y="3457651"/>
            <a:ext cx="313655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lvl="0" defTabSz="932472" fontAlgn="base">
              <a:spcBef>
                <a:spcPct val="0"/>
              </a:spcBef>
              <a:spcAft>
                <a:spcPct val="0"/>
              </a:spcAft>
              <a:defRPr sz="1600" b="1">
                <a:ea typeface="Segoe UI" pitchFamily="34" charset="0"/>
                <a:cs typeface="Segoe UI" pitchFamily="34" charset="0"/>
              </a:defRPr>
            </a:lvl1pPr>
          </a:lstStyle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78D4"/>
                </a:solidFill>
                <a:effectLst/>
                <a:uLnTx/>
                <a:uFillTx/>
                <a:latin typeface="Segoe UI Semibold"/>
                <a:cs typeface="Segoe UI"/>
              </a:rPr>
              <a:t>KPIs &amp; Impact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999BDAE6-529F-D40F-6AA3-8734316468E9}"/>
              </a:ext>
            </a:extLst>
          </p:cNvPr>
          <p:cNvSpPr/>
          <p:nvPr/>
        </p:nvSpPr>
        <p:spPr>
          <a:xfrm>
            <a:off x="8047755" y="3817876"/>
            <a:ext cx="3635137" cy="1610360"/>
          </a:xfrm>
          <a:prstGeom prst="roundRect">
            <a:avLst>
              <a:gd name="adj" fmla="val 6727"/>
            </a:avLst>
          </a:prstGeom>
          <a:solidFill>
            <a:schemeClr val="bg1"/>
          </a:solidFill>
          <a:ln w="12700">
            <a:solidFill>
              <a:schemeClr val="accent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900" tIns="38100" rIns="88900" bIns="38100" rtlCol="0" anchor="t"/>
          <a:lstStyle/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 w="3175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" pitchFamily="34" charset="0"/>
              </a:rPr>
              <a:t>What are the Key KPIs this would impact. How are these KPIs measured today, and are there benchmarks.</a:t>
            </a:r>
          </a:p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 w="3175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" pitchFamily="34" charset="0"/>
              </a:rPr>
              <a:t>Low/Medium/High impact</a:t>
            </a:r>
          </a:p>
        </p:txBody>
      </p:sp>
      <p:sp>
        <p:nvSpPr>
          <p:cNvPr id="1025" name="TextBox 1024">
            <a:extLst>
              <a:ext uri="{FF2B5EF4-FFF2-40B4-BE49-F238E27FC236}">
                <a16:creationId xmlns:a16="http://schemas.microsoft.com/office/drawing/2014/main" id="{703B7073-25F5-F8E8-1481-9C3250760102}"/>
              </a:ext>
            </a:extLst>
          </p:cNvPr>
          <p:cNvSpPr txBox="1"/>
          <p:nvPr/>
        </p:nvSpPr>
        <p:spPr>
          <a:xfrm>
            <a:off x="2375938" y="6228894"/>
            <a:ext cx="2204576" cy="15234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914102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/>
                <a:ea typeface="+mn-ea"/>
                <a:cs typeface="Segoe UI" panose="020B0502040204020203" pitchFamily="34" charset="0"/>
              </a:rPr>
              <a:t>Time saving per day/week/month</a:t>
            </a:r>
          </a:p>
        </p:txBody>
      </p:sp>
      <p:sp>
        <p:nvSpPr>
          <p:cNvPr id="63" name="Rectangle: Rounded Corners 58" descr="Nil">
            <a:extLst>
              <a:ext uri="{FF2B5EF4-FFF2-40B4-BE49-F238E27FC236}">
                <a16:creationId xmlns:a16="http://schemas.microsoft.com/office/drawing/2014/main" id="{B7866143-DD20-4FFE-A15A-1B31E4D2E37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 bwMode="auto">
          <a:xfrm>
            <a:off x="4666239" y="6125068"/>
            <a:ext cx="1336961" cy="360000"/>
          </a:xfrm>
          <a:prstGeom prst="roundRect">
            <a:avLst>
              <a:gd name="adj" fmla="val 13604"/>
            </a:avLst>
          </a:prstGeom>
          <a:solidFill>
            <a:schemeClr val="accent2">
              <a:lumMod val="20000"/>
              <a:lumOff val="80000"/>
            </a:schemeClr>
          </a:solidFill>
          <a:ln w="12700">
            <a:noFill/>
          </a:ln>
          <a:effectLst>
            <a:outerShdw blurRad="177800" dist="25400" algn="tl" rotWithShape="0">
              <a:prstClr val="black">
                <a:alpha val="8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900" tIns="38100" rIns="88900" bIns="381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3A05B36-8E96-9FE9-47C0-307178105FBB}"/>
              </a:ext>
            </a:extLst>
          </p:cNvPr>
          <p:cNvSpPr txBox="1"/>
          <p:nvPr/>
        </p:nvSpPr>
        <p:spPr>
          <a:xfrm>
            <a:off x="6327563" y="6228894"/>
            <a:ext cx="1720192" cy="15234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102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/>
                <a:ea typeface="+mn-ea"/>
                <a:cs typeface="Segoe UI" panose="020B0502040204020203" pitchFamily="34" charset="0"/>
              </a:rPr>
              <a:t>And for how many people?</a:t>
            </a:r>
          </a:p>
        </p:txBody>
      </p:sp>
      <p:sp>
        <p:nvSpPr>
          <p:cNvPr id="60" name="Rectangle: Rounded Corners 58" descr="Nil">
            <a:extLst>
              <a:ext uri="{FF2B5EF4-FFF2-40B4-BE49-F238E27FC236}">
                <a16:creationId xmlns:a16="http://schemas.microsoft.com/office/drawing/2014/main" id="{FBAFF2BB-2CE6-9182-ADDD-363CEFB86B3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 bwMode="auto">
          <a:xfrm>
            <a:off x="8133480" y="6125068"/>
            <a:ext cx="624362" cy="360000"/>
          </a:xfrm>
          <a:prstGeom prst="roundRect">
            <a:avLst>
              <a:gd name="adj" fmla="val 13604"/>
            </a:avLst>
          </a:prstGeom>
          <a:solidFill>
            <a:schemeClr val="accent2">
              <a:lumMod val="20000"/>
              <a:lumOff val="80000"/>
            </a:schemeClr>
          </a:solidFill>
          <a:ln w="12700">
            <a:noFill/>
          </a:ln>
          <a:effectLst>
            <a:outerShdw blurRad="177800" dist="25400" algn="tl" rotWithShape="0">
              <a:prstClr val="black">
                <a:alpha val="8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900" tIns="38100" rIns="88900" bIns="381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49F719B-2A57-283F-B460-E2CB35B268B6}"/>
              </a:ext>
            </a:extLst>
          </p:cNvPr>
          <p:cNvSpPr txBox="1"/>
          <p:nvPr/>
        </p:nvSpPr>
        <p:spPr>
          <a:xfrm>
            <a:off x="9082205" y="6228894"/>
            <a:ext cx="848862" cy="15234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102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/>
                <a:ea typeface="+mn-ea"/>
                <a:cs typeface="Segoe UI" panose="020B0502040204020203" pitchFamily="34" charset="0"/>
              </a:rPr>
              <a:t>Total savings</a:t>
            </a:r>
          </a:p>
        </p:txBody>
      </p:sp>
      <p:sp>
        <p:nvSpPr>
          <p:cNvPr id="62" name="Rectangle: Rounded Corners 58" descr="Nil">
            <a:extLst>
              <a:ext uri="{FF2B5EF4-FFF2-40B4-BE49-F238E27FC236}">
                <a16:creationId xmlns:a16="http://schemas.microsoft.com/office/drawing/2014/main" id="{05E65CB0-67C0-1CE5-D5EF-C015428AE7A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 bwMode="auto">
          <a:xfrm>
            <a:off x="10016792" y="6125068"/>
            <a:ext cx="1679907" cy="360000"/>
          </a:xfrm>
          <a:prstGeom prst="roundRect">
            <a:avLst>
              <a:gd name="adj" fmla="val 13604"/>
            </a:avLst>
          </a:prstGeom>
          <a:solidFill>
            <a:schemeClr val="accent2">
              <a:lumMod val="20000"/>
              <a:lumOff val="80000"/>
            </a:schemeClr>
          </a:solidFill>
          <a:ln w="12700">
            <a:noFill/>
          </a:ln>
          <a:effectLst>
            <a:outerShdw blurRad="177800" dist="25400" algn="tl" rotWithShape="0">
              <a:prstClr val="black">
                <a:alpha val="8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900" tIns="38100" rIns="88900" bIns="381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8066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204FE-0A5E-D2BB-4D4A-6542CB091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50">
            <a:extLst>
              <a:ext uri="{FF2B5EF4-FFF2-40B4-BE49-F238E27FC236}">
                <a16:creationId xmlns:a16="http://schemas.microsoft.com/office/drawing/2014/main" id="{4181B10D-5EB9-4405-C558-526FC64324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-1" y="-417159"/>
            <a:ext cx="3203439" cy="27699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Team Presentation – Slide 2</a:t>
            </a:r>
          </a:p>
        </p:txBody>
      </p:sp>
      <p:sp>
        <p:nvSpPr>
          <p:cNvPr id="1042" name="Rectangle: Rounded Corners 6">
            <a:extLst>
              <a:ext uri="{FF2B5EF4-FFF2-40B4-BE49-F238E27FC236}">
                <a16:creationId xmlns:a16="http://schemas.microsoft.com/office/drawing/2014/main" id="{F3C43B87-901A-AF1C-5CB3-49040904E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5682201" y="1876426"/>
            <a:ext cx="6014497" cy="1993392"/>
          </a:xfrm>
          <a:prstGeom prst="roundRect">
            <a:avLst>
              <a:gd name="adj" fmla="val 4754"/>
            </a:avLst>
          </a:prstGeom>
          <a:solidFill>
            <a:schemeClr val="bg1"/>
          </a:solidFill>
          <a:ln w="12700">
            <a:noFill/>
          </a:ln>
          <a:effectLst>
            <a:outerShdw blurRad="177800" dist="25400" algn="tl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Sans Display"/>
              <a:ea typeface="+mn-ea"/>
              <a:cs typeface="+mn-cs"/>
            </a:endParaRPr>
          </a:p>
        </p:txBody>
      </p:sp>
      <p:sp>
        <p:nvSpPr>
          <p:cNvPr id="1045" name="Rectangle: Top Corners Rounded 1044">
            <a:extLst>
              <a:ext uri="{FF2B5EF4-FFF2-40B4-BE49-F238E27FC236}">
                <a16:creationId xmlns:a16="http://schemas.microsoft.com/office/drawing/2014/main" id="{0216671D-F9F6-F388-B4EE-7C8770016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5771387" y="1967865"/>
            <a:ext cx="5833872" cy="365760"/>
          </a:xfrm>
          <a:prstGeom prst="round2SameRect">
            <a:avLst>
              <a:gd name="adj1" fmla="val 21173"/>
              <a:gd name="adj2" fmla="val 0"/>
            </a:avLst>
          </a:prstGeom>
          <a:gradFill flip="none" rotWithShape="1">
            <a:gsLst>
              <a:gs pos="0">
                <a:srgbClr val="0078D4"/>
              </a:gs>
              <a:gs pos="100000">
                <a:srgbClr val="C53FCC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sng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Semibold"/>
              <a:ea typeface="+mn-ea"/>
              <a:cs typeface="+mn-cs"/>
            </a:endParaRPr>
          </a:p>
        </p:txBody>
      </p:sp>
      <p:sp>
        <p:nvSpPr>
          <p:cNvPr id="2" name="Rounded Rectangle 46">
            <a:extLst>
              <a:ext uri="{FF2B5EF4-FFF2-40B4-BE49-F238E27FC236}">
                <a16:creationId xmlns:a16="http://schemas.microsoft.com/office/drawing/2014/main" id="{33E4DF17-9583-614A-C959-326297216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7265812" y="179668"/>
            <a:ext cx="393171" cy="367201"/>
          </a:xfrm>
          <a:prstGeom prst="roundRect">
            <a:avLst/>
          </a:prstGeom>
          <a:solidFill>
            <a:srgbClr val="FFFCFC"/>
          </a:solidFill>
          <a:ln w="12700">
            <a:noFill/>
          </a:ln>
          <a:effectLst>
            <a:outerShdw blurRad="177800" dist="25400" algn="tl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68275" marR="0" lvl="0" indent="-1682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5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" name="Rounded Rectangle 46">
            <a:extLst>
              <a:ext uri="{FF2B5EF4-FFF2-40B4-BE49-F238E27FC236}">
                <a16:creationId xmlns:a16="http://schemas.microsoft.com/office/drawing/2014/main" id="{1D37B238-6B73-823D-7240-4E4B43394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7768602" y="179667"/>
            <a:ext cx="393172" cy="367202"/>
          </a:xfrm>
          <a:prstGeom prst="roundRect">
            <a:avLst/>
          </a:prstGeom>
          <a:solidFill>
            <a:srgbClr val="FFFCFC"/>
          </a:solidFill>
          <a:ln w="12700">
            <a:noFill/>
          </a:ln>
          <a:effectLst>
            <a:outerShdw blurRad="177800" dist="25400" algn="tl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68275" marR="0" lvl="0" indent="-1682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5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4" name="Rounded Rectangle 46">
            <a:hlinkClick r:id="rId3"/>
            <a:extLst>
              <a:ext uri="{FF2B5EF4-FFF2-40B4-BE49-F238E27FC236}">
                <a16:creationId xmlns:a16="http://schemas.microsoft.com/office/drawing/2014/main" id="{7CBC05CB-4CF1-06BF-05A6-2B29CACAD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8271393" y="179668"/>
            <a:ext cx="393171" cy="367201"/>
          </a:xfrm>
          <a:prstGeom prst="roundRect">
            <a:avLst/>
          </a:prstGeom>
          <a:solidFill>
            <a:srgbClr val="FFFCFC"/>
          </a:solidFill>
          <a:ln w="12700">
            <a:noFill/>
          </a:ln>
          <a:effectLst>
            <a:outerShdw blurRad="177800" dist="25400" algn="tl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68275" marR="0" lvl="0" indent="-1682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5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" name="Rounded Rectangle 56">
            <a:extLst>
              <a:ext uri="{FF2B5EF4-FFF2-40B4-BE49-F238E27FC236}">
                <a16:creationId xmlns:a16="http://schemas.microsoft.com/office/drawing/2014/main" id="{F0821CCB-672C-0EF4-41D9-A533B4A14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8774183" y="179667"/>
            <a:ext cx="393172" cy="367202"/>
          </a:xfrm>
          <a:prstGeom prst="roundRect">
            <a:avLst/>
          </a:prstGeom>
          <a:solidFill>
            <a:srgbClr val="FFFCFC"/>
          </a:solidFill>
          <a:ln w="12700">
            <a:noFill/>
          </a:ln>
          <a:effectLst>
            <a:outerShdw blurRad="177800" dist="25400" algn="tl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68275" marR="0" lvl="0" indent="-1682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5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6" name="Rounded Rectangle 46">
            <a:extLst>
              <a:ext uri="{FF2B5EF4-FFF2-40B4-BE49-F238E27FC236}">
                <a16:creationId xmlns:a16="http://schemas.microsoft.com/office/drawing/2014/main" id="{FFEB39FE-C133-CBFF-67EC-26C6EF2FC5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9276974" y="179668"/>
            <a:ext cx="393171" cy="367201"/>
          </a:xfrm>
          <a:prstGeom prst="roundRect">
            <a:avLst/>
          </a:prstGeom>
          <a:solidFill>
            <a:srgbClr val="FFFCFC"/>
          </a:solidFill>
          <a:ln w="12700">
            <a:noFill/>
          </a:ln>
          <a:effectLst>
            <a:outerShdw blurRad="177800" dist="25400" algn="tl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68275" marR="0" lvl="0" indent="-1682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5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7" name="Rounded Rectangle 46">
            <a:hlinkClick r:id="rId4"/>
            <a:extLst>
              <a:ext uri="{FF2B5EF4-FFF2-40B4-BE49-F238E27FC236}">
                <a16:creationId xmlns:a16="http://schemas.microsoft.com/office/drawing/2014/main" id="{80F97ED4-DBC6-AB8D-DE2D-B206CB122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6798836" y="213116"/>
            <a:ext cx="357357" cy="333753"/>
          </a:xfrm>
          <a:prstGeom prst="roundRect">
            <a:avLst/>
          </a:prstGeom>
          <a:solidFill>
            <a:srgbClr val="FFFCFC"/>
          </a:solidFill>
          <a:ln w="12700">
            <a:noFill/>
          </a:ln>
          <a:effectLst>
            <a:outerShdw blurRad="177800" dist="25400" algn="tl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8275" marR="0" lvl="0" indent="-1682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5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8" name="Rounded Rectangle 46">
            <a:hlinkClick r:id="rId5"/>
            <a:extLst>
              <a:ext uri="{FF2B5EF4-FFF2-40B4-BE49-F238E27FC236}">
                <a16:creationId xmlns:a16="http://schemas.microsoft.com/office/drawing/2014/main" id="{23AC8C8D-DC32-2357-355C-391543002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10282554" y="179668"/>
            <a:ext cx="393171" cy="367201"/>
          </a:xfrm>
          <a:prstGeom prst="roundRect">
            <a:avLst/>
          </a:prstGeom>
          <a:solidFill>
            <a:srgbClr val="FFFCFC"/>
          </a:solidFill>
          <a:ln w="12700">
            <a:noFill/>
          </a:ln>
          <a:effectLst>
            <a:outerShdw blurRad="177800" dist="25400" algn="tl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8275" marR="0" lvl="0" indent="-1682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5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9" name="Rounded Rectangle 46">
            <a:hlinkClick r:id="rId4"/>
            <a:extLst>
              <a:ext uri="{FF2B5EF4-FFF2-40B4-BE49-F238E27FC236}">
                <a16:creationId xmlns:a16="http://schemas.microsoft.com/office/drawing/2014/main" id="{5E3B1E2C-4482-55E2-F83C-0F1BDE47B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10785342" y="179668"/>
            <a:ext cx="393171" cy="367201"/>
          </a:xfrm>
          <a:prstGeom prst="roundRect">
            <a:avLst/>
          </a:prstGeom>
          <a:solidFill>
            <a:srgbClr val="FFFCFC"/>
          </a:solidFill>
          <a:ln w="12700">
            <a:noFill/>
          </a:ln>
          <a:effectLst>
            <a:outerShdw blurRad="177800" dist="25400" algn="tl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8275" marR="0" lvl="0" indent="-1682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5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0" name="Rounded Rectangle 56">
            <a:extLst>
              <a:ext uri="{FF2B5EF4-FFF2-40B4-BE49-F238E27FC236}">
                <a16:creationId xmlns:a16="http://schemas.microsoft.com/office/drawing/2014/main" id="{06249485-DDAF-2A26-A60C-8037EA7788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6296045" y="179667"/>
            <a:ext cx="393172" cy="367202"/>
          </a:xfrm>
          <a:prstGeom prst="roundRect">
            <a:avLst/>
          </a:prstGeom>
          <a:solidFill>
            <a:srgbClr val="FFFCFC"/>
          </a:solidFill>
          <a:ln w="12700">
            <a:noFill/>
          </a:ln>
          <a:effectLst>
            <a:outerShdw blurRad="177800" dist="25400" algn="tl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8275" marR="0" lvl="0" indent="-1682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50" b="0" i="1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1" name="Rounded Rectangle 64">
            <a:extLst>
              <a:ext uri="{FF2B5EF4-FFF2-40B4-BE49-F238E27FC236}">
                <a16:creationId xmlns:a16="http://schemas.microsoft.com/office/drawing/2014/main" id="{E5031800-24C8-5566-526D-AC685249D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5793254" y="179667"/>
            <a:ext cx="393172" cy="367202"/>
          </a:xfrm>
          <a:prstGeom prst="roundRect">
            <a:avLst/>
          </a:prstGeom>
          <a:solidFill>
            <a:srgbClr val="FFFCFC"/>
          </a:solidFill>
          <a:ln w="12700">
            <a:noFill/>
          </a:ln>
          <a:effectLst>
            <a:outerShdw blurRad="177800" dist="25400" algn="tl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8275" marR="0" lvl="0" indent="-1682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50" b="0" i="1" u="none" strike="noStrike" kern="1200" cap="none" spc="0" normalizeH="0" baseline="0" noProof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2" name="Rounded Rectangle 46">
            <a:hlinkClick r:id="rId6"/>
            <a:extLst>
              <a:ext uri="{FF2B5EF4-FFF2-40B4-BE49-F238E27FC236}">
                <a16:creationId xmlns:a16="http://schemas.microsoft.com/office/drawing/2014/main" id="{C14B1FB7-95B4-B470-7E9B-67355B7F5C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9779764" y="179668"/>
            <a:ext cx="393171" cy="367201"/>
          </a:xfrm>
          <a:prstGeom prst="roundRect">
            <a:avLst/>
          </a:prstGeom>
          <a:solidFill>
            <a:srgbClr val="FFFCFC"/>
          </a:solidFill>
          <a:ln w="12700">
            <a:noFill/>
          </a:ln>
          <a:effectLst>
            <a:outerShdw blurRad="177800" dist="25400" algn="tl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8275" marR="0" lvl="0" indent="-1682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5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52" name="Title 51">
            <a:extLst>
              <a:ext uri="{FF2B5EF4-FFF2-40B4-BE49-F238E27FC236}">
                <a16:creationId xmlns:a16="http://schemas.microsoft.com/office/drawing/2014/main" id="{5D5593D3-7267-6607-EDD2-52CE83566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820" y="498917"/>
            <a:ext cx="11185072" cy="498598"/>
          </a:xfrm>
        </p:spPr>
        <p:txBody>
          <a:bodyPr anchor="t"/>
          <a:lstStyle/>
          <a:p>
            <a:r>
              <a:rPr lang="en-US" dirty="0"/>
              <a:t>[Agent Name]</a:t>
            </a:r>
            <a:endParaRPr lang="en-US" noProof="0" dirty="0"/>
          </a:p>
        </p:txBody>
      </p:sp>
      <p:pic>
        <p:nvPicPr>
          <p:cNvPr id="13" name="Graphic 120" descr="Microsoft Outlook,">
            <a:extLst>
              <a:ext uri="{FF2B5EF4-FFF2-40B4-BE49-F238E27FC236}">
                <a16:creationId xmlns:a16="http://schemas.microsoft.com/office/drawing/2014/main" id="{571A306E-E129-11FC-5B14-B64DF2D333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21047" t="21048" r="21047" b="21048"/>
          <a:stretch>
            <a:fillRect/>
          </a:stretch>
        </p:blipFill>
        <p:spPr>
          <a:xfrm>
            <a:off x="5831934" y="225781"/>
            <a:ext cx="294422" cy="274974"/>
          </a:xfrm>
          <a:prstGeom prst="rect">
            <a:avLst/>
          </a:prstGeom>
        </p:spPr>
      </p:pic>
      <p:pic>
        <p:nvPicPr>
          <p:cNvPr id="14" name="Graphic 123" descr="Microsoft Excel">
            <a:extLst>
              <a:ext uri="{FF2B5EF4-FFF2-40B4-BE49-F238E27FC236}">
                <a16:creationId xmlns:a16="http://schemas.microsoft.com/office/drawing/2014/main" id="{1F7F6C76-FB57-A387-8892-D635E0131F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22292" t="22292" r="22292" b="22292"/>
          <a:stretch>
            <a:fillRect/>
          </a:stretch>
        </p:blipFill>
        <p:spPr>
          <a:xfrm>
            <a:off x="6329395" y="224029"/>
            <a:ext cx="298172" cy="278478"/>
          </a:xfrm>
          <a:prstGeom prst="rect">
            <a:avLst/>
          </a:prstGeom>
        </p:spPr>
      </p:pic>
      <p:pic>
        <p:nvPicPr>
          <p:cNvPr id="15" name="Picture 4" descr="Microsoft Forms">
            <a:extLst>
              <a:ext uri="{FF2B5EF4-FFF2-40B4-BE49-F238E27FC236}">
                <a16:creationId xmlns:a16="http://schemas.microsoft.com/office/drawing/2014/main" id="{16A0E592-A5AC-A337-A8FC-15F50408D8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4175" y="224932"/>
            <a:ext cx="296241" cy="276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Graphic 15" descr="Microsoft Word">
            <a:extLst>
              <a:ext uri="{FF2B5EF4-FFF2-40B4-BE49-F238E27FC236}">
                <a16:creationId xmlns:a16="http://schemas.microsoft.com/office/drawing/2014/main" id="{62AC77B8-87AA-CF41-2480-B7F80D3BBBF1}"/>
              </a:ext>
            </a:extLst>
          </p:cNvPr>
          <p:cNvPicPr>
            <a:picLocks noChangeAspect="1"/>
          </p:cNvPicPr>
          <p:nvPr/>
        </p:nvPicPr>
        <p:blipFill rotWithShape="1"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6279" t="26853" r="22699" b="26853"/>
          <a:stretch/>
        </p:blipFill>
        <p:spPr>
          <a:xfrm>
            <a:off x="7329286" y="250470"/>
            <a:ext cx="266224" cy="225596"/>
          </a:xfrm>
          <a:prstGeom prst="rect">
            <a:avLst/>
          </a:prstGeom>
        </p:spPr>
      </p:pic>
      <p:pic>
        <p:nvPicPr>
          <p:cNvPr id="17" name="Picture 2" descr="Microsoft Copilot">
            <a:hlinkClick r:id="rId11"/>
            <a:extLst>
              <a:ext uri="{FF2B5EF4-FFF2-40B4-BE49-F238E27FC236}">
                <a16:creationId xmlns:a16="http://schemas.microsoft.com/office/drawing/2014/main" id="{55FE38FF-467D-2057-52A6-89B877D241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39067" y="250118"/>
            <a:ext cx="266610" cy="226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Graphic 17" descr="Microsoft Loop">
            <a:hlinkClick r:id="rId3"/>
            <a:extLst>
              <a:ext uri="{FF2B5EF4-FFF2-40B4-BE49-F238E27FC236}">
                <a16:creationId xmlns:a16="http://schemas.microsoft.com/office/drawing/2014/main" id="{19338AAD-9D47-AE31-0714-C6AF119D1A9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3303" b="3303"/>
          <a:stretch>
            <a:fillRect/>
          </a:stretch>
        </p:blipFill>
        <p:spPr>
          <a:xfrm>
            <a:off x="8327277" y="231861"/>
            <a:ext cx="281402" cy="262814"/>
          </a:xfrm>
          <a:prstGeom prst="rect">
            <a:avLst/>
          </a:prstGeom>
        </p:spPr>
      </p:pic>
      <p:pic>
        <p:nvPicPr>
          <p:cNvPr id="19" name="Graphic 18" descr="Microsoft Teams">
            <a:extLst>
              <a:ext uri="{FF2B5EF4-FFF2-40B4-BE49-F238E27FC236}">
                <a16:creationId xmlns:a16="http://schemas.microsoft.com/office/drawing/2014/main" id="{3CC56B97-4493-72FA-F93A-B4AB5AC8C48A}"/>
              </a:ext>
            </a:extLst>
          </p:cNvPr>
          <p:cNvPicPr>
            <a:picLocks noChangeAspect="1"/>
          </p:cNvPicPr>
          <p:nvPr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836427" y="237638"/>
            <a:ext cx="269033" cy="251261"/>
          </a:xfrm>
          <a:prstGeom prst="rect">
            <a:avLst/>
          </a:prstGeom>
        </p:spPr>
      </p:pic>
      <p:pic>
        <p:nvPicPr>
          <p:cNvPr id="20" name="Picture 2" descr="Microsoft Powerpoint">
            <a:hlinkClick r:id="rId15"/>
            <a:extLst>
              <a:ext uri="{FF2B5EF4-FFF2-40B4-BE49-F238E27FC236}">
                <a16:creationId xmlns:a16="http://schemas.microsoft.com/office/drawing/2014/main" id="{ECAC8055-43B4-C368-3A5F-2B479250E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44414" y="251068"/>
            <a:ext cx="258291" cy="22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Microsoft Bing">
            <a:hlinkClick r:id="rId6"/>
            <a:extLst>
              <a:ext uri="{FF2B5EF4-FFF2-40B4-BE49-F238E27FC236}">
                <a16:creationId xmlns:a16="http://schemas.microsoft.com/office/drawing/2014/main" id="{74C83B7A-1D5E-528F-E235-67227ED2E2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41" b="-383"/>
          <a:stretch>
            <a:fillRect/>
          </a:stretch>
        </p:blipFill>
        <p:spPr bwMode="auto">
          <a:xfrm>
            <a:off x="9853379" y="240123"/>
            <a:ext cx="245940" cy="246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Microsoft Whiteboard">
            <a:hlinkClick r:id="rId5"/>
            <a:extLst>
              <a:ext uri="{FF2B5EF4-FFF2-40B4-BE49-F238E27FC236}">
                <a16:creationId xmlns:a16="http://schemas.microsoft.com/office/drawing/2014/main" id="{864FA6B0-4009-84FF-4EA5-5FA48F5DFD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36674" y="231861"/>
            <a:ext cx="281402" cy="262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 descr="Microsoft OneNote">
            <a:hlinkClick r:id="rId19"/>
            <a:extLst>
              <a:ext uri="{FF2B5EF4-FFF2-40B4-BE49-F238E27FC236}">
                <a16:creationId xmlns:a16="http://schemas.microsoft.com/office/drawing/2014/main" id="{7E182600-0F9C-DE03-68C1-F7BFA59183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41226" y="231861"/>
            <a:ext cx="281402" cy="26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Microsoft Copilot">
            <a:extLst>
              <a:ext uri="{FF2B5EF4-FFF2-40B4-BE49-F238E27FC236}">
                <a16:creationId xmlns:a16="http://schemas.microsoft.com/office/drawing/2014/main" id="{0BFEC45E-55BE-1E21-EEDC-B17E50595E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75802" y="104511"/>
            <a:ext cx="789196" cy="789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0" name="TextBox 1039">
            <a:extLst>
              <a:ext uri="{FF2B5EF4-FFF2-40B4-BE49-F238E27FC236}">
                <a16:creationId xmlns:a16="http://schemas.microsoft.com/office/drawing/2014/main" id="{10EABA53-8870-3B82-936E-20FA0F5E66F5}"/>
              </a:ext>
            </a:extLst>
          </p:cNvPr>
          <p:cNvSpPr txBox="1"/>
          <p:nvPr/>
        </p:nvSpPr>
        <p:spPr>
          <a:xfrm>
            <a:off x="549275" y="1164174"/>
            <a:ext cx="11093450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Agent Description: [what the agent would do]</a:t>
            </a:r>
          </a:p>
        </p:txBody>
      </p:sp>
      <p:sp>
        <p:nvSpPr>
          <p:cNvPr id="1043" name="TextBox 1042">
            <a:extLst>
              <a:ext uri="{FF2B5EF4-FFF2-40B4-BE49-F238E27FC236}">
                <a16:creationId xmlns:a16="http://schemas.microsoft.com/office/drawing/2014/main" id="{2BE30FFD-8117-321A-88F7-FC0EFAC0BC4D}"/>
              </a:ext>
            </a:extLst>
          </p:cNvPr>
          <p:cNvSpPr txBox="1">
            <a:spLocks/>
          </p:cNvSpPr>
          <p:nvPr/>
        </p:nvSpPr>
        <p:spPr>
          <a:xfrm>
            <a:off x="495300" y="1589152"/>
            <a:ext cx="3136550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lvl="0" defTabSz="932472" fontAlgn="base">
              <a:spcBef>
                <a:spcPct val="0"/>
              </a:spcBef>
              <a:spcAft>
                <a:spcPct val="0"/>
              </a:spcAft>
              <a:defRPr sz="1600" b="1">
                <a:ea typeface="Segoe UI" pitchFamily="34" charset="0"/>
                <a:cs typeface="Segoe UI" pitchFamily="34" charset="0"/>
              </a:defRPr>
            </a:lvl1pPr>
          </a:lstStyle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78D4"/>
                </a:solidFill>
                <a:effectLst/>
                <a:uLnTx/>
                <a:uFillTx/>
                <a:latin typeface="Segoe UI Semibold"/>
                <a:cs typeface="Segoe UI"/>
              </a:rPr>
              <a:t>Agent Instructions</a:t>
            </a:r>
          </a:p>
        </p:txBody>
      </p:sp>
      <p:sp>
        <p:nvSpPr>
          <p:cNvPr id="1041" name="Rectangle: Rounded Corners 6">
            <a:extLst>
              <a:ext uri="{FF2B5EF4-FFF2-40B4-BE49-F238E27FC236}">
                <a16:creationId xmlns:a16="http://schemas.microsoft.com/office/drawing/2014/main" id="{6CC618DD-B675-86A0-3856-B99BB18E95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495300" y="1876426"/>
            <a:ext cx="5057776" cy="4406900"/>
          </a:xfrm>
          <a:prstGeom prst="roundRect">
            <a:avLst>
              <a:gd name="adj" fmla="val 2604"/>
            </a:avLst>
          </a:prstGeom>
          <a:solidFill>
            <a:schemeClr val="bg1"/>
          </a:solidFill>
          <a:ln w="12700"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177800" dist="25400" algn="tl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Add the instructions that this Agent would need to be given.</a:t>
            </a:r>
          </a:p>
        </p:txBody>
      </p:sp>
      <p:sp>
        <p:nvSpPr>
          <p:cNvPr id="1044" name="TextBox 1043">
            <a:extLst>
              <a:ext uri="{FF2B5EF4-FFF2-40B4-BE49-F238E27FC236}">
                <a16:creationId xmlns:a16="http://schemas.microsoft.com/office/drawing/2014/main" id="{8E0D0A0C-AF0C-3CFB-CDCA-88433AC085C3}"/>
              </a:ext>
            </a:extLst>
          </p:cNvPr>
          <p:cNvSpPr txBox="1">
            <a:spLocks/>
          </p:cNvSpPr>
          <p:nvPr/>
        </p:nvSpPr>
        <p:spPr>
          <a:xfrm>
            <a:off x="5682201" y="1589152"/>
            <a:ext cx="3136550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lvl="0" defTabSz="932472" fontAlgn="base">
              <a:spcBef>
                <a:spcPct val="0"/>
              </a:spcBef>
              <a:spcAft>
                <a:spcPct val="0"/>
              </a:spcAft>
              <a:defRPr sz="1600" b="1">
                <a:ea typeface="Segoe UI" pitchFamily="34" charset="0"/>
                <a:cs typeface="Segoe UI" pitchFamily="34" charset="0"/>
              </a:defRPr>
            </a:lvl1pPr>
          </a:lstStyle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78D4"/>
                </a:solidFill>
                <a:effectLst/>
                <a:uLnTx/>
                <a:uFillTx/>
                <a:latin typeface="Segoe UI Semibold"/>
                <a:cs typeface="Segoe UI"/>
              </a:rPr>
              <a:t>Knowledge Sources</a:t>
            </a:r>
          </a:p>
        </p:txBody>
      </p:sp>
      <p:graphicFrame>
        <p:nvGraphicFramePr>
          <p:cNvPr id="1046" name="Table 1045">
            <a:extLst>
              <a:ext uri="{FF2B5EF4-FFF2-40B4-BE49-F238E27FC236}">
                <a16:creationId xmlns:a16="http://schemas.microsoft.com/office/drawing/2014/main" id="{15D7D23F-B474-0D91-7A5B-B493D916C9E7}"/>
              </a:ext>
            </a:extLst>
          </p:cNvPr>
          <p:cNvGraphicFramePr>
            <a:graphicFrameLocks noGrp="1"/>
          </p:cNvGraphicFramePr>
          <p:nvPr/>
        </p:nvGraphicFramePr>
        <p:xfrm>
          <a:off x="5773641" y="1967865"/>
          <a:ext cx="5831618" cy="1810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3019">
                  <a:extLst>
                    <a:ext uri="{9D8B030D-6E8A-4147-A177-3AD203B41FA5}">
                      <a16:colId xmlns:a16="http://schemas.microsoft.com/office/drawing/2014/main" val="768563124"/>
                    </a:ext>
                  </a:extLst>
                </a:gridCol>
                <a:gridCol w="4038599">
                  <a:extLst>
                    <a:ext uri="{9D8B030D-6E8A-4147-A177-3AD203B41FA5}">
                      <a16:colId xmlns:a16="http://schemas.microsoft.com/office/drawing/2014/main" val="3061582945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r>
                        <a:rPr lang="en-AU" sz="1400" b="0">
                          <a:solidFill>
                            <a:sysClr val="windowText" lastClr="000000"/>
                          </a:solidFill>
                        </a:rPr>
                        <a:t>Type</a:t>
                      </a:r>
                      <a:endParaRPr lang="en-AU" sz="1400" b="0">
                        <a:solidFill>
                          <a:sysClr val="windowText" lastClr="000000"/>
                        </a:solidFill>
                        <a:latin typeface="+mj-lt"/>
                      </a:endParaRPr>
                    </a:p>
                  </a:txBody>
                  <a:tcPr marT="36576" marB="36576" anchor="ctr"/>
                </a:tc>
                <a:tc>
                  <a:txBody>
                    <a:bodyPr/>
                    <a:lstStyle/>
                    <a:p>
                      <a:r>
                        <a:rPr lang="en-AU" sz="1400" b="0">
                          <a:solidFill>
                            <a:sysClr val="windowText" lastClr="000000"/>
                          </a:solidFill>
                        </a:rPr>
                        <a:t>Location</a:t>
                      </a:r>
                      <a:endParaRPr lang="en-AU" sz="1400" b="0">
                        <a:solidFill>
                          <a:sysClr val="windowText" lastClr="000000"/>
                        </a:solidFill>
                        <a:latin typeface="+mj-lt"/>
                      </a:endParaRPr>
                    </a:p>
                  </a:txBody>
                  <a:tcPr marT="36576" marB="36576" anchor="ctr"/>
                </a:tc>
                <a:extLst>
                  <a:ext uri="{0D108BD9-81ED-4DB2-BD59-A6C34878D82A}">
                    <a16:rowId xmlns:a16="http://schemas.microsoft.com/office/drawing/2014/main" val="142060711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en-AU" sz="1100" b="0">
                          <a:solidFill>
                            <a:schemeClr val="tx1"/>
                          </a:solidFill>
                        </a:rPr>
                        <a:t>SharePoint</a:t>
                      </a:r>
                      <a:endParaRPr lang="en-AU" sz="11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6576" marB="36576" anchor="ctr"/>
                </a:tc>
                <a:tc>
                  <a:txBody>
                    <a:bodyPr/>
                    <a:lstStyle/>
                    <a:p>
                      <a:endParaRPr lang="en-AU" sz="11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6576" marB="36576" anchor="ctr"/>
                </a:tc>
                <a:extLst>
                  <a:ext uri="{0D108BD9-81ED-4DB2-BD59-A6C34878D82A}">
                    <a16:rowId xmlns:a16="http://schemas.microsoft.com/office/drawing/2014/main" val="407198536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en-AU" sz="1100" b="0">
                          <a:solidFill>
                            <a:schemeClr val="tx1"/>
                          </a:solidFill>
                        </a:rPr>
                        <a:t>Files</a:t>
                      </a:r>
                      <a:endParaRPr lang="en-AU" sz="11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6576" marB="36576" anchor="ctr"/>
                </a:tc>
                <a:tc>
                  <a:txBody>
                    <a:bodyPr/>
                    <a:lstStyle/>
                    <a:p>
                      <a:endParaRPr lang="en-AU" sz="11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6576" marB="36576" anchor="ctr"/>
                </a:tc>
                <a:extLst>
                  <a:ext uri="{0D108BD9-81ED-4DB2-BD59-A6C34878D82A}">
                    <a16:rowId xmlns:a16="http://schemas.microsoft.com/office/drawing/2014/main" val="225703317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en-AU" sz="1100" b="0">
                          <a:solidFill>
                            <a:schemeClr val="tx1"/>
                          </a:solidFill>
                        </a:rPr>
                        <a:t>Websites</a:t>
                      </a:r>
                      <a:endParaRPr lang="en-AU" sz="11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6576" marB="36576" anchor="ctr"/>
                </a:tc>
                <a:tc>
                  <a:txBody>
                    <a:bodyPr/>
                    <a:lstStyle/>
                    <a:p>
                      <a:endParaRPr lang="en-AU" sz="11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6576" marB="36576" anchor="ctr"/>
                </a:tc>
                <a:extLst>
                  <a:ext uri="{0D108BD9-81ED-4DB2-BD59-A6C34878D82A}">
                    <a16:rowId xmlns:a16="http://schemas.microsoft.com/office/drawing/2014/main" val="96912028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en-AU" sz="1100" b="0">
                          <a:solidFill>
                            <a:schemeClr val="tx1"/>
                          </a:solidFill>
                        </a:rPr>
                        <a:t>Connections</a:t>
                      </a:r>
                      <a:endParaRPr lang="en-AU" sz="11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6576" marB="36576" anchor="ctr"/>
                </a:tc>
                <a:tc>
                  <a:txBody>
                    <a:bodyPr/>
                    <a:lstStyle/>
                    <a:p>
                      <a:endParaRPr lang="en-AU" sz="11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6576" marB="36576" anchor="ctr"/>
                </a:tc>
                <a:extLst>
                  <a:ext uri="{0D108BD9-81ED-4DB2-BD59-A6C34878D82A}">
                    <a16:rowId xmlns:a16="http://schemas.microsoft.com/office/drawing/2014/main" val="133053518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en-AU" sz="1100" b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en-AU" sz="1100" b="0" baseline="30000">
                          <a:solidFill>
                            <a:schemeClr val="tx1"/>
                          </a:solidFill>
                        </a:rPr>
                        <a:t>rd</a:t>
                      </a:r>
                      <a:r>
                        <a:rPr lang="en-AU" sz="1100" b="0">
                          <a:solidFill>
                            <a:schemeClr val="tx1"/>
                          </a:solidFill>
                        </a:rPr>
                        <a:t> Party Sources</a:t>
                      </a:r>
                      <a:endParaRPr lang="en-AU" sz="11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6576" marB="36576" anchor="ctr"/>
                </a:tc>
                <a:tc>
                  <a:txBody>
                    <a:bodyPr/>
                    <a:lstStyle/>
                    <a:p>
                      <a:endParaRPr lang="en-AU" sz="11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6576" marB="36576" anchor="ctr"/>
                </a:tc>
                <a:extLst>
                  <a:ext uri="{0D108BD9-81ED-4DB2-BD59-A6C34878D82A}">
                    <a16:rowId xmlns:a16="http://schemas.microsoft.com/office/drawing/2014/main" val="27224914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en-AU" sz="1100" b="0">
                          <a:solidFill>
                            <a:schemeClr val="tx1"/>
                          </a:solidFill>
                        </a:rPr>
                        <a:t>Other</a:t>
                      </a:r>
                      <a:endParaRPr lang="en-AU" sz="11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6576" marB="36576" anchor="ctr"/>
                </a:tc>
                <a:tc>
                  <a:txBody>
                    <a:bodyPr/>
                    <a:lstStyle/>
                    <a:p>
                      <a:endParaRPr lang="en-AU" sz="11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6576" marB="36576" anchor="ctr"/>
                </a:tc>
                <a:extLst>
                  <a:ext uri="{0D108BD9-81ED-4DB2-BD59-A6C34878D82A}">
                    <a16:rowId xmlns:a16="http://schemas.microsoft.com/office/drawing/2014/main" val="732966426"/>
                  </a:ext>
                </a:extLst>
              </a:tr>
            </a:tbl>
          </a:graphicData>
        </a:graphic>
      </p:graphicFrame>
      <p:sp>
        <p:nvSpPr>
          <p:cNvPr id="1052" name="TextBox 1051">
            <a:extLst>
              <a:ext uri="{FF2B5EF4-FFF2-40B4-BE49-F238E27FC236}">
                <a16:creationId xmlns:a16="http://schemas.microsoft.com/office/drawing/2014/main" id="{3651D96D-BA0F-1C7E-36F6-44B995059944}"/>
              </a:ext>
            </a:extLst>
          </p:cNvPr>
          <p:cNvSpPr txBox="1">
            <a:spLocks/>
          </p:cNvSpPr>
          <p:nvPr/>
        </p:nvSpPr>
        <p:spPr>
          <a:xfrm>
            <a:off x="5682202" y="3978804"/>
            <a:ext cx="6014496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lvl="0" defTabSz="932472" fontAlgn="base">
              <a:spcBef>
                <a:spcPct val="0"/>
              </a:spcBef>
              <a:spcAft>
                <a:spcPct val="0"/>
              </a:spcAft>
              <a:defRPr sz="1600" b="1">
                <a:ea typeface="Segoe UI" pitchFamily="34" charset="0"/>
                <a:cs typeface="Segoe UI" pitchFamily="34" charset="0"/>
              </a:defRPr>
            </a:lvl1pPr>
          </a:lstStyle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Semibold"/>
                <a:cs typeface="Segoe UI"/>
              </a:rPr>
              <a:t>The below fields are applicable only to Copilot Studio built Agents, remove if not used.</a:t>
            </a:r>
          </a:p>
        </p:txBody>
      </p:sp>
      <p:sp>
        <p:nvSpPr>
          <p:cNvPr id="1050" name="TextBox 1049">
            <a:extLst>
              <a:ext uri="{FF2B5EF4-FFF2-40B4-BE49-F238E27FC236}">
                <a16:creationId xmlns:a16="http://schemas.microsoft.com/office/drawing/2014/main" id="{ED91213C-56C0-55E1-A8C5-A79D753C3D0B}"/>
              </a:ext>
            </a:extLst>
          </p:cNvPr>
          <p:cNvSpPr txBox="1">
            <a:spLocks/>
          </p:cNvSpPr>
          <p:nvPr/>
        </p:nvSpPr>
        <p:spPr>
          <a:xfrm>
            <a:off x="5682202" y="4199963"/>
            <a:ext cx="2283427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lvl="0" defTabSz="932472" fontAlgn="base">
              <a:spcBef>
                <a:spcPct val="0"/>
              </a:spcBef>
              <a:spcAft>
                <a:spcPct val="0"/>
              </a:spcAft>
              <a:defRPr sz="1600" b="1">
                <a:ea typeface="Segoe UI" pitchFamily="34" charset="0"/>
                <a:cs typeface="Segoe UI" pitchFamily="34" charset="0"/>
              </a:defRPr>
            </a:lvl1pPr>
          </a:lstStyle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78D4"/>
                </a:solidFill>
                <a:effectLst/>
                <a:uLnTx/>
                <a:uFillTx/>
                <a:latin typeface="Segoe UI Semibold"/>
                <a:cs typeface="Segoe UI"/>
              </a:rPr>
              <a:t>Triggers</a:t>
            </a:r>
          </a:p>
        </p:txBody>
      </p:sp>
      <p:sp>
        <p:nvSpPr>
          <p:cNvPr id="1047" name="Rectangle: Rounded Corners 6">
            <a:extLst>
              <a:ext uri="{FF2B5EF4-FFF2-40B4-BE49-F238E27FC236}">
                <a16:creationId xmlns:a16="http://schemas.microsoft.com/office/drawing/2014/main" id="{946A1F15-8CD4-9508-C1E0-F8A80F3D5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5682202" y="4487236"/>
            <a:ext cx="2953350" cy="1796090"/>
          </a:xfrm>
          <a:prstGeom prst="roundRect">
            <a:avLst>
              <a:gd name="adj" fmla="val 4754"/>
            </a:avLst>
          </a:prstGeom>
          <a:solidFill>
            <a:schemeClr val="bg1"/>
          </a:solidFill>
          <a:ln w="12700"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177800" dist="25400" algn="tl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t"/>
          <a:lstStyle/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 w="3175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" pitchFamily="34" charset="0"/>
              </a:rPr>
              <a:t>List any triggers used and their purpose</a:t>
            </a:r>
          </a:p>
        </p:txBody>
      </p:sp>
      <p:sp>
        <p:nvSpPr>
          <p:cNvPr id="1051" name="TextBox 1050">
            <a:extLst>
              <a:ext uri="{FF2B5EF4-FFF2-40B4-BE49-F238E27FC236}">
                <a16:creationId xmlns:a16="http://schemas.microsoft.com/office/drawing/2014/main" id="{C511CB72-FB68-28E7-AF46-FD0C3B69D7BD}"/>
              </a:ext>
            </a:extLst>
          </p:cNvPr>
          <p:cNvSpPr txBox="1">
            <a:spLocks/>
          </p:cNvSpPr>
          <p:nvPr/>
        </p:nvSpPr>
        <p:spPr>
          <a:xfrm>
            <a:off x="8743348" y="4199963"/>
            <a:ext cx="2283427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defPPr>
              <a:defRPr lang="en-US"/>
            </a:defPPr>
            <a:lvl1pPr lvl="0" defTabSz="932472" fontAlgn="base">
              <a:spcBef>
                <a:spcPct val="0"/>
              </a:spcBef>
              <a:spcAft>
                <a:spcPct val="0"/>
              </a:spcAft>
              <a:defRPr sz="1600" b="1">
                <a:ea typeface="Segoe UI" pitchFamily="34" charset="0"/>
                <a:cs typeface="Segoe UI" pitchFamily="34" charset="0"/>
              </a:defRPr>
            </a:lvl1pPr>
          </a:lstStyle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78D4"/>
                </a:solidFill>
                <a:effectLst/>
                <a:uLnTx/>
                <a:uFillTx/>
                <a:latin typeface="Segoe UI Semibold"/>
                <a:cs typeface="Segoe UI"/>
              </a:rPr>
              <a:t>Actions</a:t>
            </a:r>
          </a:p>
        </p:txBody>
      </p:sp>
      <p:sp>
        <p:nvSpPr>
          <p:cNvPr id="1049" name="Rectangle: Rounded Corners 6">
            <a:extLst>
              <a:ext uri="{FF2B5EF4-FFF2-40B4-BE49-F238E27FC236}">
                <a16:creationId xmlns:a16="http://schemas.microsoft.com/office/drawing/2014/main" id="{A8F325D6-EB2D-6E97-1A37-EB1C57B029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8743348" y="4487236"/>
            <a:ext cx="2953350" cy="1796090"/>
          </a:xfrm>
          <a:prstGeom prst="roundRect">
            <a:avLst>
              <a:gd name="adj" fmla="val 4754"/>
            </a:avLst>
          </a:prstGeom>
          <a:solidFill>
            <a:schemeClr val="bg1"/>
          </a:solidFill>
          <a:ln w="12700"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177800" dist="25400" algn="tl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" tIns="36576" rIns="73152" bIns="36576" rtlCol="0" anchor="t"/>
          <a:lstStyle/>
          <a:p>
            <a:pPr marL="0" marR="0" lvl="0" indent="0" algn="l" defTabSz="932472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/>
                <a:ea typeface="+mn-ea"/>
                <a:cs typeface="Segoe UI" panose="020B0502040204020203" pitchFamily="34" charset="0"/>
              </a:rPr>
              <a:t>List and note any actions that the Agent may take for the user</a:t>
            </a:r>
          </a:p>
        </p:txBody>
      </p:sp>
    </p:spTree>
    <p:extLst>
      <p:ext uri="{BB962C8B-B14F-4D97-AF65-F5344CB8AC3E}">
        <p14:creationId xmlns:p14="http://schemas.microsoft.com/office/powerpoint/2010/main" val="3720048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AEC76-5C6F-521E-FE94-CE0C3BF58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D1F13BE-374C-122B-8EA8-3E2A91A4216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27050" y="2133600"/>
            <a:ext cx="6002338" cy="11271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4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200" b="0" i="0" u="none" strike="noStrike" kern="1200" cap="none" spc="-50" normalizeH="0" baseline="0" noProof="0">
                <a:ln>
                  <a:noFill/>
                </a:ln>
                <a:gradFill>
                  <a:gsLst>
                    <a:gs pos="39000">
                      <a:srgbClr val="712360"/>
                    </a:gs>
                    <a:gs pos="51000">
                      <a:srgbClr val="963E08"/>
                    </a:gs>
                    <a:gs pos="63000">
                      <a:srgbClr val="712360"/>
                    </a:gs>
                  </a:gsLst>
                  <a:path path="circle">
                    <a:fillToRect l="100000" t="100000"/>
                  </a:path>
                </a:gradFill>
                <a:effectLst/>
                <a:uLnTx/>
                <a:uFillTx/>
                <a:latin typeface="+mj-lt"/>
                <a:ea typeface="+mn-ea"/>
                <a:cs typeface="Segoe UI Semibold" panose="020B0502040204020203" pitchFamily="34" charset="0"/>
              </a:rPr>
              <a:t>Judging Criteria</a:t>
            </a:r>
          </a:p>
        </p:txBody>
      </p:sp>
    </p:spTree>
    <p:extLst>
      <p:ext uri="{BB962C8B-B14F-4D97-AF65-F5344CB8AC3E}">
        <p14:creationId xmlns:p14="http://schemas.microsoft.com/office/powerpoint/2010/main" val="860435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F313974-23A4-A8AB-7F16-C13C41BC94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>
            <a:off x="511175" y="1436689"/>
            <a:ext cx="11185525" cy="4841000"/>
          </a:xfrm>
          <a:prstGeom prst="roundRect">
            <a:avLst>
              <a:gd name="adj" fmla="val 3531"/>
            </a:avLst>
          </a:prstGeom>
          <a:solidFill>
            <a:schemeClr val="bg1"/>
          </a:solidFill>
          <a:ln>
            <a:noFill/>
          </a:ln>
          <a:effectLst>
            <a:outerShdw blurRad="228600" dist="63500" dir="2700000" algn="tl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2880" tIns="146304" rIns="182880" bIns="146304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32472" fontAlgn="base">
              <a:spcBef>
                <a:spcPct val="0"/>
              </a:spcBef>
              <a:spcAft>
                <a:spcPct val="0"/>
              </a:spcAft>
            </a:pPr>
            <a:endParaRPr lang="en-US" sz="2000" b="1">
              <a:solidFill>
                <a:srgbClr val="FFFFFF"/>
              </a:solidFill>
              <a:latin typeface="Segoe UI Variable Display Semibold" pitchFamily="2" charset="0"/>
              <a:cs typeface="Segoe UI" pitchFamily="34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09F3080-144B-C122-6F43-BB297EFA4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588263" y="580311"/>
            <a:ext cx="11018520" cy="430887"/>
          </a:xfrm>
          <a:prstGeom prst="rect">
            <a:avLst/>
          </a:prstGeom>
        </p:spPr>
        <p:txBody>
          <a:bodyPr anchor="ctr"/>
          <a:lstStyle>
            <a:lvl1pPr algn="l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2800" b="0" kern="1200" cap="none" spc="-50" baseline="0" dirty="0">
                <a:ln w="3175">
                  <a:noFill/>
                </a:ln>
                <a:gradFill>
                  <a:gsLst>
                    <a:gs pos="21000">
                      <a:schemeClr val="accent1"/>
                    </a:gs>
                    <a:gs pos="100000">
                      <a:schemeClr val="accent3"/>
                    </a:gs>
                  </a:gsLst>
                  <a:lin ang="2400000" scaled="0"/>
                </a:gradFill>
                <a:effectLst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</a:lstStyle>
          <a:p>
            <a:pPr marL="0" marR="0" lvl="0" indent="0" algn="l" defTabSz="93274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-50" normalizeH="0" baseline="0" noProof="0">
              <a:ln w="3175">
                <a:noFill/>
              </a:ln>
              <a:solidFill>
                <a:srgbClr val="080808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59" name="Left Brace 58">
            <a:extLst>
              <a:ext uri="{FF2B5EF4-FFF2-40B4-BE49-F238E27FC236}">
                <a16:creationId xmlns:a16="http://schemas.microsoft.com/office/drawing/2014/main" id="{E4AA69F6-E3D2-F40E-0640-6C2A80C78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5845737" y="-2301432"/>
            <a:ext cx="499046" cy="8681654"/>
          </a:xfrm>
          <a:prstGeom prst="leftBrace">
            <a:avLst>
              <a:gd name="adj1" fmla="val 90000"/>
              <a:gd name="adj2" fmla="val 50000"/>
            </a:avLst>
          </a:prstGeom>
          <a:ln w="15875">
            <a:solidFill>
              <a:schemeClr val="accent4"/>
            </a:solidFill>
            <a:headEnd type="none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FDE1B40-58CB-9B03-F700-A856E32B8E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26429" y="2280717"/>
            <a:ext cx="1098000" cy="1098000"/>
          </a:xfrm>
          <a:prstGeom prst="ellipse">
            <a:avLst/>
          </a:prstGeom>
          <a:solidFill>
            <a:schemeClr val="bg1"/>
          </a:solidFill>
          <a:ln w="12700">
            <a:gradFill>
              <a:gsLst>
                <a:gs pos="100000">
                  <a:srgbClr val="C03BC4"/>
                </a:gs>
                <a:gs pos="0">
                  <a:srgbClr val="0078D4"/>
                </a:gs>
              </a:gsLst>
              <a:lin ang="0" scaled="0"/>
            </a:gradFill>
          </a:ln>
          <a:effectLst>
            <a:outerShdw blurRad="177800" dist="254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300"/>
              </a:spcAft>
            </a:pPr>
            <a:endParaRPr lang="en-US" sz="2000">
              <a:gradFill flip="none" rotWithShape="1">
                <a:gsLst>
                  <a:gs pos="29000">
                    <a:srgbClr val="0078D4"/>
                  </a:gs>
                  <a:gs pos="100000">
                    <a:srgbClr val="C53FCC"/>
                  </a:gs>
                </a:gsLst>
                <a:lin ang="0" scaled="1"/>
                <a:tileRect/>
              </a:gradFill>
              <a:latin typeface="+mj-lt"/>
              <a:ea typeface="+mj-ea"/>
              <a:cs typeface="+mj-cs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568A1555-C043-47A4-CF60-9071ED3E0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90683" y="2280717"/>
            <a:ext cx="1098000" cy="1098000"/>
          </a:xfrm>
          <a:prstGeom prst="ellipse">
            <a:avLst/>
          </a:prstGeom>
          <a:solidFill>
            <a:schemeClr val="bg1"/>
          </a:solidFill>
          <a:ln w="12700">
            <a:gradFill>
              <a:gsLst>
                <a:gs pos="100000">
                  <a:srgbClr val="C03BC4"/>
                </a:gs>
                <a:gs pos="0">
                  <a:srgbClr val="0078D4"/>
                </a:gs>
              </a:gsLst>
              <a:lin ang="0" scaled="0"/>
            </a:gradFill>
          </a:ln>
          <a:effectLst>
            <a:outerShdw blurRad="177800" dist="254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300"/>
              </a:spcAft>
            </a:pPr>
            <a:endParaRPr lang="en-US" sz="2000">
              <a:gradFill flip="none" rotWithShape="1">
                <a:gsLst>
                  <a:gs pos="29000">
                    <a:srgbClr val="0078D4"/>
                  </a:gs>
                  <a:gs pos="100000">
                    <a:srgbClr val="C53FCC"/>
                  </a:gs>
                </a:gsLst>
                <a:lin ang="0" scaled="1"/>
                <a:tileRect/>
              </a:gradFill>
              <a:latin typeface="+mj-lt"/>
              <a:ea typeface="+mj-ea"/>
              <a:cs typeface="+mj-cs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5B2E466A-561D-0B9A-3C57-AE771E551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54937" y="2280717"/>
            <a:ext cx="1098000" cy="1098000"/>
          </a:xfrm>
          <a:prstGeom prst="ellipse">
            <a:avLst/>
          </a:prstGeom>
          <a:solidFill>
            <a:schemeClr val="bg1"/>
          </a:solidFill>
          <a:ln w="12700">
            <a:gradFill>
              <a:gsLst>
                <a:gs pos="100000">
                  <a:srgbClr val="C03BC4"/>
                </a:gs>
                <a:gs pos="0">
                  <a:srgbClr val="0078D4"/>
                </a:gs>
              </a:gsLst>
              <a:lin ang="0" scaled="0"/>
            </a:gradFill>
          </a:ln>
          <a:effectLst>
            <a:outerShdw blurRad="177800" dist="254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300"/>
              </a:spcAft>
            </a:pPr>
            <a:endParaRPr lang="en-US" sz="2000">
              <a:gradFill flip="none" rotWithShape="1">
                <a:gsLst>
                  <a:gs pos="29000">
                    <a:srgbClr val="0078D4"/>
                  </a:gs>
                  <a:gs pos="100000">
                    <a:srgbClr val="C53FCC"/>
                  </a:gs>
                </a:gsLst>
                <a:lin ang="0" scaled="1"/>
                <a:tileRect/>
              </a:gradFill>
              <a:latin typeface="+mj-lt"/>
              <a:ea typeface="+mj-ea"/>
              <a:cs typeface="+mj-cs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A3A30C0A-921B-45C9-02D9-370D27B67F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19191" y="2280717"/>
            <a:ext cx="1098000" cy="1098000"/>
          </a:xfrm>
          <a:prstGeom prst="ellipse">
            <a:avLst/>
          </a:prstGeom>
          <a:solidFill>
            <a:schemeClr val="bg1"/>
          </a:solidFill>
          <a:ln w="12700">
            <a:gradFill>
              <a:gsLst>
                <a:gs pos="100000">
                  <a:srgbClr val="C03BC4"/>
                </a:gs>
                <a:gs pos="0">
                  <a:srgbClr val="0078D4"/>
                </a:gs>
              </a:gsLst>
              <a:lin ang="0" scaled="0"/>
            </a:gradFill>
          </a:ln>
          <a:effectLst>
            <a:outerShdw blurRad="177800" dist="254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300"/>
              </a:spcAft>
            </a:pPr>
            <a:endParaRPr lang="en-US" sz="2000">
              <a:gradFill flip="none" rotWithShape="1">
                <a:gsLst>
                  <a:gs pos="29000">
                    <a:srgbClr val="0078D4"/>
                  </a:gs>
                  <a:gs pos="100000">
                    <a:srgbClr val="C53FCC"/>
                  </a:gs>
                </a:gsLst>
                <a:lin ang="0" scaled="1"/>
                <a:tileRect/>
              </a:gradFill>
              <a:latin typeface="+mj-lt"/>
              <a:ea typeface="+mj-ea"/>
              <a:cs typeface="+mj-cs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91D4F417-5DAE-EBAE-8ED4-E567E4662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883445" y="2280717"/>
            <a:ext cx="1098000" cy="1098000"/>
          </a:xfrm>
          <a:prstGeom prst="ellipse">
            <a:avLst/>
          </a:prstGeom>
          <a:solidFill>
            <a:schemeClr val="bg1"/>
          </a:solidFill>
          <a:ln w="12700">
            <a:gradFill>
              <a:gsLst>
                <a:gs pos="100000">
                  <a:srgbClr val="C03BC4"/>
                </a:gs>
                <a:gs pos="0">
                  <a:srgbClr val="0078D4"/>
                </a:gs>
              </a:gsLst>
              <a:lin ang="0" scaled="0"/>
            </a:gradFill>
          </a:ln>
          <a:effectLst>
            <a:outerShdw blurRad="177800" dist="254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300"/>
              </a:spcAft>
            </a:pPr>
            <a:endParaRPr lang="en-US" sz="2000">
              <a:gradFill flip="none" rotWithShape="1">
                <a:gsLst>
                  <a:gs pos="29000">
                    <a:srgbClr val="0078D4"/>
                  </a:gs>
                  <a:gs pos="100000">
                    <a:srgbClr val="C53FCC"/>
                  </a:gs>
                </a:gsLst>
                <a:lin ang="0" scaled="1"/>
                <a:tileRect/>
              </a:gradFill>
              <a:latin typeface="+mj-lt"/>
              <a:ea typeface="+mj-ea"/>
              <a:cs typeface="+mj-cs"/>
            </a:endParaRPr>
          </a:p>
        </p:txBody>
      </p:sp>
      <p:sp>
        <p:nvSpPr>
          <p:cNvPr id="26" name="Graphic 128">
            <a:extLst>
              <a:ext uri="{FF2B5EF4-FFF2-40B4-BE49-F238E27FC236}">
                <a16:creationId xmlns:a16="http://schemas.microsoft.com/office/drawing/2014/main" id="{738F423D-E333-215F-0303-F160246EF0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01913" y="2590401"/>
            <a:ext cx="347032" cy="478632"/>
          </a:xfrm>
          <a:custGeom>
            <a:avLst/>
            <a:gdLst>
              <a:gd name="connsiteX0" fmla="*/ 118354 w 236708"/>
              <a:gd name="connsiteY0" fmla="*/ 0 h 326472"/>
              <a:gd name="connsiteX1" fmla="*/ 236709 w 236708"/>
              <a:gd name="connsiteY1" fmla="*/ 118354 h 326472"/>
              <a:gd name="connsiteX2" fmla="*/ 193234 w 236708"/>
              <a:gd name="connsiteY2" fmla="*/ 212090 h 326472"/>
              <a:gd name="connsiteX3" fmla="*/ 190376 w 236708"/>
              <a:gd name="connsiteY3" fmla="*/ 216421 h 326472"/>
              <a:gd name="connsiteX4" fmla="*/ 189863 w 236708"/>
              <a:gd name="connsiteY4" fmla="*/ 218091 h 326472"/>
              <a:gd name="connsiteX5" fmla="*/ 171398 w 236708"/>
              <a:gd name="connsiteY5" fmla="*/ 298010 h 326472"/>
              <a:gd name="connsiteX6" fmla="*/ 138437 w 236708"/>
              <a:gd name="connsiteY6" fmla="*/ 326365 h 326472"/>
              <a:gd name="connsiteX7" fmla="*/ 135610 w 236708"/>
              <a:gd name="connsiteY7" fmla="*/ 326472 h 326472"/>
              <a:gd name="connsiteX8" fmla="*/ 101104 w 236708"/>
              <a:gd name="connsiteY8" fmla="*/ 326472 h 326472"/>
              <a:gd name="connsiteX9" fmla="*/ 66055 w 236708"/>
              <a:gd name="connsiteY9" fmla="*/ 300732 h 326472"/>
              <a:gd name="connsiteX10" fmla="*/ 65313 w 236708"/>
              <a:gd name="connsiteY10" fmla="*/ 298001 h 326472"/>
              <a:gd name="connsiteX11" fmla="*/ 46874 w 236708"/>
              <a:gd name="connsiteY11" fmla="*/ 218094 h 326472"/>
              <a:gd name="connsiteX12" fmla="*/ 43498 w 236708"/>
              <a:gd name="connsiteY12" fmla="*/ 212088 h 326472"/>
              <a:gd name="connsiteX13" fmla="*/ 100 w 236708"/>
              <a:gd name="connsiteY13" fmla="*/ 123223 h 326472"/>
              <a:gd name="connsiteX14" fmla="*/ 0 w 236708"/>
              <a:gd name="connsiteY14" fmla="*/ 118354 h 326472"/>
              <a:gd name="connsiteX15" fmla="*/ 63 w 236708"/>
              <a:gd name="connsiteY15" fmla="*/ 114448 h 326472"/>
              <a:gd name="connsiteX16" fmla="*/ 118354 w 236708"/>
              <a:gd name="connsiteY16" fmla="*/ 0 h 326472"/>
              <a:gd name="connsiteX17" fmla="*/ 152881 w 236708"/>
              <a:gd name="connsiteY17" fmla="*/ 269326 h 326472"/>
              <a:gd name="connsiteX18" fmla="*/ 83811 w 236708"/>
              <a:gd name="connsiteY18" fmla="*/ 269326 h 326472"/>
              <a:gd name="connsiteX19" fmla="*/ 89174 w 236708"/>
              <a:gd name="connsiteY19" fmla="*/ 292494 h 326472"/>
              <a:gd name="connsiteX20" fmla="*/ 99419 w 236708"/>
              <a:gd name="connsiteY20" fmla="*/ 301869 h 326472"/>
              <a:gd name="connsiteX21" fmla="*/ 101104 w 236708"/>
              <a:gd name="connsiteY21" fmla="*/ 301985 h 326472"/>
              <a:gd name="connsiteX22" fmla="*/ 135610 w 236708"/>
              <a:gd name="connsiteY22" fmla="*/ 301985 h 326472"/>
              <a:gd name="connsiteX23" fmla="*/ 147048 w 236708"/>
              <a:gd name="connsiteY23" fmla="*/ 294114 h 326472"/>
              <a:gd name="connsiteX24" fmla="*/ 147540 w 236708"/>
              <a:gd name="connsiteY24" fmla="*/ 292497 h 326472"/>
              <a:gd name="connsiteX25" fmla="*/ 152881 w 236708"/>
              <a:gd name="connsiteY25" fmla="*/ 269326 h 326472"/>
              <a:gd name="connsiteX26" fmla="*/ 118354 w 236708"/>
              <a:gd name="connsiteY26" fmla="*/ 24487 h 326472"/>
              <a:gd name="connsiteX27" fmla="*/ 24555 w 236708"/>
              <a:gd name="connsiteY27" fmla="*/ 114754 h 326472"/>
              <a:gd name="connsiteX28" fmla="*/ 24487 w 236708"/>
              <a:gd name="connsiteY28" fmla="*/ 118354 h 326472"/>
              <a:gd name="connsiteX29" fmla="*/ 24597 w 236708"/>
              <a:gd name="connsiteY29" fmla="*/ 122877 h 326472"/>
              <a:gd name="connsiteX30" fmla="*/ 60608 w 236708"/>
              <a:gd name="connsiteY30" fmla="*/ 194570 h 326472"/>
              <a:gd name="connsiteX31" fmla="*/ 69939 w 236708"/>
              <a:gd name="connsiteY31" fmla="*/ 209692 h 326472"/>
              <a:gd name="connsiteX32" fmla="*/ 70734 w 236708"/>
              <a:gd name="connsiteY32" fmla="*/ 212589 h 326472"/>
              <a:gd name="connsiteX33" fmla="*/ 78163 w 236708"/>
              <a:gd name="connsiteY33" fmla="*/ 244839 h 326472"/>
              <a:gd name="connsiteX34" fmla="*/ 158530 w 236708"/>
              <a:gd name="connsiteY34" fmla="*/ 244839 h 326472"/>
              <a:gd name="connsiteX35" fmla="*/ 166005 w 236708"/>
              <a:gd name="connsiteY35" fmla="*/ 212578 h 326472"/>
              <a:gd name="connsiteX36" fmla="*/ 174061 w 236708"/>
              <a:gd name="connsiteY36" fmla="*/ 196761 h 326472"/>
              <a:gd name="connsiteX37" fmla="*/ 176121 w 236708"/>
              <a:gd name="connsiteY37" fmla="*/ 194577 h 326472"/>
              <a:gd name="connsiteX38" fmla="*/ 212112 w 236708"/>
              <a:gd name="connsiteY38" fmla="*/ 122877 h 326472"/>
              <a:gd name="connsiteX39" fmla="*/ 212222 w 236708"/>
              <a:gd name="connsiteY39" fmla="*/ 118354 h 326472"/>
              <a:gd name="connsiteX40" fmla="*/ 212153 w 236708"/>
              <a:gd name="connsiteY40" fmla="*/ 114754 h 326472"/>
              <a:gd name="connsiteX41" fmla="*/ 118354 w 236708"/>
              <a:gd name="connsiteY41" fmla="*/ 24487 h 326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36708" h="326472">
                <a:moveTo>
                  <a:pt x="118354" y="0"/>
                </a:moveTo>
                <a:cubicBezTo>
                  <a:pt x="183720" y="0"/>
                  <a:pt x="236709" y="52989"/>
                  <a:pt x="236709" y="118354"/>
                </a:cubicBezTo>
                <a:cubicBezTo>
                  <a:pt x="236709" y="152571"/>
                  <a:pt x="222005" y="183975"/>
                  <a:pt x="193234" y="212090"/>
                </a:cubicBezTo>
                <a:cubicBezTo>
                  <a:pt x="191979" y="213317"/>
                  <a:pt x="191006" y="214795"/>
                  <a:pt x="190376" y="216421"/>
                </a:cubicBezTo>
                <a:lnTo>
                  <a:pt x="189863" y="218091"/>
                </a:lnTo>
                <a:lnTo>
                  <a:pt x="171398" y="298010"/>
                </a:lnTo>
                <a:cubicBezTo>
                  <a:pt x="167763" y="313746"/>
                  <a:pt x="154326" y="325145"/>
                  <a:pt x="138437" y="326365"/>
                </a:cubicBezTo>
                <a:lnTo>
                  <a:pt x="135610" y="326472"/>
                </a:lnTo>
                <a:lnTo>
                  <a:pt x="101104" y="326472"/>
                </a:lnTo>
                <a:cubicBezTo>
                  <a:pt x="84950" y="326472"/>
                  <a:pt x="70815" y="315941"/>
                  <a:pt x="66055" y="300732"/>
                </a:cubicBezTo>
                <a:lnTo>
                  <a:pt x="65313" y="298001"/>
                </a:lnTo>
                <a:lnTo>
                  <a:pt x="46874" y="218094"/>
                </a:lnTo>
                <a:cubicBezTo>
                  <a:pt x="46347" y="215810"/>
                  <a:pt x="45175" y="213726"/>
                  <a:pt x="43498" y="212088"/>
                </a:cubicBezTo>
                <a:cubicBezTo>
                  <a:pt x="16082" y="185312"/>
                  <a:pt x="1433" y="155554"/>
                  <a:pt x="100" y="123223"/>
                </a:cubicBezTo>
                <a:lnTo>
                  <a:pt x="0" y="118354"/>
                </a:lnTo>
                <a:lnTo>
                  <a:pt x="63" y="114448"/>
                </a:lnTo>
                <a:cubicBezTo>
                  <a:pt x="2125" y="50891"/>
                  <a:pt x="54296" y="0"/>
                  <a:pt x="118354" y="0"/>
                </a:cubicBezTo>
                <a:close/>
                <a:moveTo>
                  <a:pt x="152881" y="269326"/>
                </a:moveTo>
                <a:lnTo>
                  <a:pt x="83811" y="269326"/>
                </a:lnTo>
                <a:lnTo>
                  <a:pt x="89174" y="292494"/>
                </a:lnTo>
                <a:cubicBezTo>
                  <a:pt x="90326" y="297494"/>
                  <a:pt x="94450" y="301182"/>
                  <a:pt x="99419" y="301869"/>
                </a:cubicBezTo>
                <a:lnTo>
                  <a:pt x="101104" y="301985"/>
                </a:lnTo>
                <a:lnTo>
                  <a:pt x="135610" y="301985"/>
                </a:lnTo>
                <a:cubicBezTo>
                  <a:pt x="140741" y="301985"/>
                  <a:pt x="145259" y="298799"/>
                  <a:pt x="147048" y="294114"/>
                </a:cubicBezTo>
                <a:lnTo>
                  <a:pt x="147540" y="292497"/>
                </a:lnTo>
                <a:lnTo>
                  <a:pt x="152881" y="269326"/>
                </a:lnTo>
                <a:close/>
                <a:moveTo>
                  <a:pt x="118354" y="24487"/>
                </a:moveTo>
                <a:cubicBezTo>
                  <a:pt x="67718" y="24487"/>
                  <a:pt x="26447" y="64581"/>
                  <a:pt x="24555" y="114754"/>
                </a:cubicBezTo>
                <a:lnTo>
                  <a:pt x="24487" y="118354"/>
                </a:lnTo>
                <a:lnTo>
                  <a:pt x="24597" y="122877"/>
                </a:lnTo>
                <a:cubicBezTo>
                  <a:pt x="25840" y="148397"/>
                  <a:pt x="37665" y="172163"/>
                  <a:pt x="60608" y="194570"/>
                </a:cubicBezTo>
                <a:cubicBezTo>
                  <a:pt x="64919" y="198782"/>
                  <a:pt x="68117" y="203978"/>
                  <a:pt x="69939" y="209692"/>
                </a:cubicBezTo>
                <a:lnTo>
                  <a:pt x="70734" y="212589"/>
                </a:lnTo>
                <a:lnTo>
                  <a:pt x="78163" y="244839"/>
                </a:lnTo>
                <a:lnTo>
                  <a:pt x="158530" y="244839"/>
                </a:lnTo>
                <a:lnTo>
                  <a:pt x="166005" y="212578"/>
                </a:lnTo>
                <a:cubicBezTo>
                  <a:pt x="167360" y="206711"/>
                  <a:pt x="170133" y="201283"/>
                  <a:pt x="174061" y="196761"/>
                </a:cubicBezTo>
                <a:lnTo>
                  <a:pt x="176121" y="194577"/>
                </a:lnTo>
                <a:cubicBezTo>
                  <a:pt x="199051" y="172169"/>
                  <a:pt x="210870" y="148402"/>
                  <a:pt x="212112" y="122877"/>
                </a:cubicBezTo>
                <a:lnTo>
                  <a:pt x="212222" y="118354"/>
                </a:lnTo>
                <a:lnTo>
                  <a:pt x="212153" y="114754"/>
                </a:lnTo>
                <a:cubicBezTo>
                  <a:pt x="210261" y="64581"/>
                  <a:pt x="168991" y="24487"/>
                  <a:pt x="118354" y="24487"/>
                </a:cubicBezTo>
                <a:close/>
              </a:path>
            </a:pathLst>
          </a:custGeom>
          <a:gradFill flip="none" rotWithShape="1">
            <a:gsLst>
              <a:gs pos="0">
                <a:srgbClr val="0078D4"/>
              </a:gs>
              <a:gs pos="100000">
                <a:srgbClr val="C53FCC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460"/>
            <a:endParaRPr lang="en-US" sz="1765" noProof="0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29" name="Graphic 41">
            <a:extLst>
              <a:ext uri="{FF2B5EF4-FFF2-40B4-BE49-F238E27FC236}">
                <a16:creationId xmlns:a16="http://schemas.microsoft.com/office/drawing/2014/main" id="{E4746DC5-39D9-B966-5BE3-9DD7CF810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726032" y="2615865"/>
            <a:ext cx="427302" cy="427704"/>
          </a:xfrm>
          <a:custGeom>
            <a:avLst/>
            <a:gdLst>
              <a:gd name="connsiteX0" fmla="*/ 164128 w 190321"/>
              <a:gd name="connsiteY0" fmla="*/ 0 h 190500"/>
              <a:gd name="connsiteX1" fmla="*/ 171272 w 190321"/>
              <a:gd name="connsiteY1" fmla="*/ 7144 h 190500"/>
              <a:gd name="connsiteX2" fmla="*/ 171272 w 190321"/>
              <a:gd name="connsiteY2" fmla="*/ 54769 h 190500"/>
              <a:gd name="connsiteX3" fmla="*/ 164128 w 190321"/>
              <a:gd name="connsiteY3" fmla="*/ 61913 h 190500"/>
              <a:gd name="connsiteX4" fmla="*/ 156984 w 190321"/>
              <a:gd name="connsiteY4" fmla="*/ 54769 h 190500"/>
              <a:gd name="connsiteX5" fmla="*/ 156984 w 190321"/>
              <a:gd name="connsiteY5" fmla="*/ 24384 h 190500"/>
              <a:gd name="connsiteX6" fmla="*/ 100120 w 190321"/>
              <a:gd name="connsiteY6" fmla="*/ 81248 h 190500"/>
              <a:gd name="connsiteX7" fmla="*/ 90024 w 190321"/>
              <a:gd name="connsiteY7" fmla="*/ 81248 h 190500"/>
              <a:gd name="connsiteX8" fmla="*/ 68878 w 190321"/>
              <a:gd name="connsiteY8" fmla="*/ 60103 h 190500"/>
              <a:gd name="connsiteX9" fmla="*/ 12014 w 190321"/>
              <a:gd name="connsiteY9" fmla="*/ 116967 h 190500"/>
              <a:gd name="connsiteX10" fmla="*/ 1917 w 190321"/>
              <a:gd name="connsiteY10" fmla="*/ 116611 h 190500"/>
              <a:gd name="connsiteX11" fmla="*/ 1917 w 190321"/>
              <a:gd name="connsiteY11" fmla="*/ 106871 h 190500"/>
              <a:gd name="connsiteX12" fmla="*/ 63830 w 190321"/>
              <a:gd name="connsiteY12" fmla="*/ 44958 h 190500"/>
              <a:gd name="connsiteX13" fmla="*/ 73926 w 190321"/>
              <a:gd name="connsiteY13" fmla="*/ 44958 h 190500"/>
              <a:gd name="connsiteX14" fmla="*/ 95072 w 190321"/>
              <a:gd name="connsiteY14" fmla="*/ 66103 h 190500"/>
              <a:gd name="connsiteX15" fmla="*/ 146888 w 190321"/>
              <a:gd name="connsiteY15" fmla="*/ 14288 h 190500"/>
              <a:gd name="connsiteX16" fmla="*/ 116503 w 190321"/>
              <a:gd name="connsiteY16" fmla="*/ 14288 h 190500"/>
              <a:gd name="connsiteX17" fmla="*/ 109359 w 190321"/>
              <a:gd name="connsiteY17" fmla="*/ 7144 h 190500"/>
              <a:gd name="connsiteX18" fmla="*/ 116503 w 190321"/>
              <a:gd name="connsiteY18" fmla="*/ 0 h 190500"/>
              <a:gd name="connsiteX19" fmla="*/ 164128 w 190321"/>
              <a:gd name="connsiteY19" fmla="*/ 0 h 190500"/>
              <a:gd name="connsiteX20" fmla="*/ 190322 w 190321"/>
              <a:gd name="connsiteY20" fmla="*/ 138113 h 190500"/>
              <a:gd name="connsiteX21" fmla="*/ 137934 w 190321"/>
              <a:gd name="connsiteY21" fmla="*/ 190500 h 190500"/>
              <a:gd name="connsiteX22" fmla="*/ 85547 w 190321"/>
              <a:gd name="connsiteY22" fmla="*/ 138113 h 190500"/>
              <a:gd name="connsiteX23" fmla="*/ 137934 w 190321"/>
              <a:gd name="connsiteY23" fmla="*/ 85725 h 190500"/>
              <a:gd name="connsiteX24" fmla="*/ 190322 w 190321"/>
              <a:gd name="connsiteY24" fmla="*/ 138113 h 190500"/>
              <a:gd name="connsiteX25" fmla="*/ 169881 w 190321"/>
              <a:gd name="connsiteY25" fmla="*/ 115691 h 190500"/>
              <a:gd name="connsiteX26" fmla="*/ 163146 w 190321"/>
              <a:gd name="connsiteY26" fmla="*/ 115682 h 190500"/>
              <a:gd name="connsiteX27" fmla="*/ 163137 w 190321"/>
              <a:gd name="connsiteY27" fmla="*/ 115691 h 190500"/>
              <a:gd name="connsiteX28" fmla="*/ 128409 w 190321"/>
              <a:gd name="connsiteY28" fmla="*/ 150428 h 190500"/>
              <a:gd name="connsiteX29" fmla="*/ 112731 w 190321"/>
              <a:gd name="connsiteY29" fmla="*/ 134741 h 190500"/>
              <a:gd name="connsiteX30" fmla="*/ 105987 w 190321"/>
              <a:gd name="connsiteY30" fmla="*/ 134741 h 190500"/>
              <a:gd name="connsiteX31" fmla="*/ 105987 w 190321"/>
              <a:gd name="connsiteY31" fmla="*/ 141484 h 190500"/>
              <a:gd name="connsiteX32" fmla="*/ 125037 w 190321"/>
              <a:gd name="connsiteY32" fmla="*/ 160534 h 190500"/>
              <a:gd name="connsiteX33" fmla="*/ 131773 w 190321"/>
              <a:gd name="connsiteY33" fmla="*/ 160543 h 190500"/>
              <a:gd name="connsiteX34" fmla="*/ 131781 w 190321"/>
              <a:gd name="connsiteY34" fmla="*/ 160534 h 190500"/>
              <a:gd name="connsiteX35" fmla="*/ 169881 w 190321"/>
              <a:gd name="connsiteY35" fmla="*/ 122434 h 190500"/>
              <a:gd name="connsiteX36" fmla="*/ 169890 w 190321"/>
              <a:gd name="connsiteY36" fmla="*/ 115699 h 190500"/>
              <a:gd name="connsiteX37" fmla="*/ 169881 w 190321"/>
              <a:gd name="connsiteY37" fmla="*/ 115691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90321" h="190500">
                <a:moveTo>
                  <a:pt x="164128" y="0"/>
                </a:moveTo>
                <a:cubicBezTo>
                  <a:pt x="168073" y="0"/>
                  <a:pt x="171272" y="3198"/>
                  <a:pt x="171272" y="7144"/>
                </a:cubicBezTo>
                <a:lnTo>
                  <a:pt x="171272" y="54769"/>
                </a:lnTo>
                <a:cubicBezTo>
                  <a:pt x="171272" y="58714"/>
                  <a:pt x="168073" y="61913"/>
                  <a:pt x="164128" y="61913"/>
                </a:cubicBezTo>
                <a:cubicBezTo>
                  <a:pt x="160183" y="61913"/>
                  <a:pt x="156984" y="58714"/>
                  <a:pt x="156984" y="54769"/>
                </a:cubicBezTo>
                <a:lnTo>
                  <a:pt x="156984" y="24384"/>
                </a:lnTo>
                <a:lnTo>
                  <a:pt x="100120" y="81248"/>
                </a:lnTo>
                <a:cubicBezTo>
                  <a:pt x="97331" y="84034"/>
                  <a:pt x="92812" y="84034"/>
                  <a:pt x="90024" y="81248"/>
                </a:cubicBezTo>
                <a:lnTo>
                  <a:pt x="68878" y="60103"/>
                </a:lnTo>
                <a:lnTo>
                  <a:pt x="12014" y="116967"/>
                </a:lnTo>
                <a:cubicBezTo>
                  <a:pt x="9127" y="119657"/>
                  <a:pt x="4607" y="119497"/>
                  <a:pt x="1917" y="116611"/>
                </a:cubicBezTo>
                <a:cubicBezTo>
                  <a:pt x="-639" y="113868"/>
                  <a:pt x="-639" y="109614"/>
                  <a:pt x="1917" y="106871"/>
                </a:cubicBezTo>
                <a:lnTo>
                  <a:pt x="63830" y="44958"/>
                </a:lnTo>
                <a:cubicBezTo>
                  <a:pt x="66619" y="42172"/>
                  <a:pt x="71137" y="42172"/>
                  <a:pt x="73926" y="44958"/>
                </a:cubicBezTo>
                <a:lnTo>
                  <a:pt x="95072" y="66103"/>
                </a:lnTo>
                <a:lnTo>
                  <a:pt x="146888" y="14288"/>
                </a:lnTo>
                <a:lnTo>
                  <a:pt x="116503" y="14288"/>
                </a:lnTo>
                <a:cubicBezTo>
                  <a:pt x="112558" y="14288"/>
                  <a:pt x="109359" y="11089"/>
                  <a:pt x="109359" y="7144"/>
                </a:cubicBezTo>
                <a:cubicBezTo>
                  <a:pt x="109359" y="3198"/>
                  <a:pt x="112558" y="0"/>
                  <a:pt x="116503" y="0"/>
                </a:cubicBezTo>
                <a:lnTo>
                  <a:pt x="164128" y="0"/>
                </a:lnTo>
                <a:close/>
                <a:moveTo>
                  <a:pt x="190322" y="138113"/>
                </a:moveTo>
                <a:cubicBezTo>
                  <a:pt x="190322" y="167046"/>
                  <a:pt x="166867" y="190500"/>
                  <a:pt x="137934" y="190500"/>
                </a:cubicBezTo>
                <a:cubicBezTo>
                  <a:pt x="109001" y="190500"/>
                  <a:pt x="85547" y="167046"/>
                  <a:pt x="85547" y="138113"/>
                </a:cubicBezTo>
                <a:cubicBezTo>
                  <a:pt x="85547" y="109179"/>
                  <a:pt x="109001" y="85725"/>
                  <a:pt x="137934" y="85725"/>
                </a:cubicBezTo>
                <a:cubicBezTo>
                  <a:pt x="166867" y="85725"/>
                  <a:pt x="190322" y="109179"/>
                  <a:pt x="190322" y="138113"/>
                </a:cubicBezTo>
                <a:close/>
                <a:moveTo>
                  <a:pt x="169881" y="115691"/>
                </a:moveTo>
                <a:cubicBezTo>
                  <a:pt x="168024" y="113829"/>
                  <a:pt x="165008" y="113825"/>
                  <a:pt x="163146" y="115682"/>
                </a:cubicBezTo>
                <a:cubicBezTo>
                  <a:pt x="163143" y="115685"/>
                  <a:pt x="163140" y="115688"/>
                  <a:pt x="163137" y="115691"/>
                </a:cubicBezTo>
                <a:lnTo>
                  <a:pt x="128409" y="150428"/>
                </a:lnTo>
                <a:lnTo>
                  <a:pt x="112731" y="134741"/>
                </a:lnTo>
                <a:cubicBezTo>
                  <a:pt x="110869" y="132879"/>
                  <a:pt x="107850" y="132879"/>
                  <a:pt x="105987" y="134741"/>
                </a:cubicBezTo>
                <a:cubicBezTo>
                  <a:pt x="104125" y="136603"/>
                  <a:pt x="104125" y="139622"/>
                  <a:pt x="105987" y="141484"/>
                </a:cubicBezTo>
                <a:lnTo>
                  <a:pt x="125037" y="160534"/>
                </a:lnTo>
                <a:cubicBezTo>
                  <a:pt x="126895" y="162396"/>
                  <a:pt x="129910" y="162400"/>
                  <a:pt x="131773" y="160543"/>
                </a:cubicBezTo>
                <a:cubicBezTo>
                  <a:pt x="131775" y="160540"/>
                  <a:pt x="131778" y="160537"/>
                  <a:pt x="131781" y="160534"/>
                </a:cubicBezTo>
                <a:lnTo>
                  <a:pt x="169881" y="122434"/>
                </a:lnTo>
                <a:cubicBezTo>
                  <a:pt x="171743" y="120577"/>
                  <a:pt x="171747" y="117561"/>
                  <a:pt x="169890" y="115699"/>
                </a:cubicBezTo>
                <a:cubicBezTo>
                  <a:pt x="169887" y="115696"/>
                  <a:pt x="169884" y="115694"/>
                  <a:pt x="169881" y="115691"/>
                </a:cubicBezTo>
                <a:close/>
              </a:path>
            </a:pathLst>
          </a:custGeom>
          <a:gradFill flip="none" rotWithShape="1">
            <a:gsLst>
              <a:gs pos="0">
                <a:srgbClr val="0078D4"/>
              </a:gs>
              <a:gs pos="100000">
                <a:srgbClr val="C53FCC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460"/>
            <a:endParaRPr lang="en-US" sz="1765" noProof="0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30" name="Graphic 85">
            <a:extLst>
              <a:ext uri="{FF2B5EF4-FFF2-40B4-BE49-F238E27FC236}">
                <a16:creationId xmlns:a16="http://schemas.microsoft.com/office/drawing/2014/main" id="{A5CBBF5A-EB6D-570B-A610-03DE8EC0F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0218594" y="2636233"/>
            <a:ext cx="427702" cy="386968"/>
          </a:xfrm>
          <a:custGeom>
            <a:avLst/>
            <a:gdLst>
              <a:gd name="connsiteX0" fmla="*/ 0 w 200025"/>
              <a:gd name="connsiteY0" fmla="*/ 30956 h 180975"/>
              <a:gd name="connsiteX1" fmla="*/ 30956 w 200025"/>
              <a:gd name="connsiteY1" fmla="*/ 0 h 180975"/>
              <a:gd name="connsiteX2" fmla="*/ 159544 w 200025"/>
              <a:gd name="connsiteY2" fmla="*/ 0 h 180975"/>
              <a:gd name="connsiteX3" fmla="*/ 190500 w 200025"/>
              <a:gd name="connsiteY3" fmla="*/ 30956 h 180975"/>
              <a:gd name="connsiteX4" fmla="*/ 190500 w 200025"/>
              <a:gd name="connsiteY4" fmla="*/ 85725 h 180975"/>
              <a:gd name="connsiteX5" fmla="*/ 188043 w 200025"/>
              <a:gd name="connsiteY5" fmla="*/ 85725 h 180975"/>
              <a:gd name="connsiteX6" fmla="*/ 176213 w 200025"/>
              <a:gd name="connsiteY6" fmla="*/ 61484 h 180975"/>
              <a:gd name="connsiteX7" fmla="*/ 176213 w 200025"/>
              <a:gd name="connsiteY7" fmla="*/ 30956 h 180975"/>
              <a:gd name="connsiteX8" fmla="*/ 159544 w 200025"/>
              <a:gd name="connsiteY8" fmla="*/ 14288 h 180975"/>
              <a:gd name="connsiteX9" fmla="*/ 30956 w 200025"/>
              <a:gd name="connsiteY9" fmla="*/ 14288 h 180975"/>
              <a:gd name="connsiteX10" fmla="*/ 14288 w 200025"/>
              <a:gd name="connsiteY10" fmla="*/ 30956 h 180975"/>
              <a:gd name="connsiteX11" fmla="*/ 14288 w 200025"/>
              <a:gd name="connsiteY11" fmla="*/ 121444 h 180975"/>
              <a:gd name="connsiteX12" fmla="*/ 30956 w 200025"/>
              <a:gd name="connsiteY12" fmla="*/ 138113 h 180975"/>
              <a:gd name="connsiteX13" fmla="*/ 95250 w 200025"/>
              <a:gd name="connsiteY13" fmla="*/ 138113 h 180975"/>
              <a:gd name="connsiteX14" fmla="*/ 95250 w 200025"/>
              <a:gd name="connsiteY14" fmla="*/ 142875 h 180975"/>
              <a:gd name="connsiteX15" fmla="*/ 96374 w 200025"/>
              <a:gd name="connsiteY15" fmla="*/ 152400 h 180975"/>
              <a:gd name="connsiteX16" fmla="*/ 30956 w 200025"/>
              <a:gd name="connsiteY16" fmla="*/ 152400 h 180975"/>
              <a:gd name="connsiteX17" fmla="*/ 0 w 200025"/>
              <a:gd name="connsiteY17" fmla="*/ 121444 h 180975"/>
              <a:gd name="connsiteX18" fmla="*/ 0 w 200025"/>
              <a:gd name="connsiteY18" fmla="*/ 30956 h 180975"/>
              <a:gd name="connsiteX19" fmla="*/ 185738 w 200025"/>
              <a:gd name="connsiteY19" fmla="*/ 123825 h 180975"/>
              <a:gd name="connsiteX20" fmla="*/ 200025 w 200025"/>
              <a:gd name="connsiteY20" fmla="*/ 138113 h 180975"/>
              <a:gd name="connsiteX21" fmla="*/ 200025 w 200025"/>
              <a:gd name="connsiteY21" fmla="*/ 142875 h 180975"/>
              <a:gd name="connsiteX22" fmla="*/ 152400 w 200025"/>
              <a:gd name="connsiteY22" fmla="*/ 180975 h 180975"/>
              <a:gd name="connsiteX23" fmla="*/ 104775 w 200025"/>
              <a:gd name="connsiteY23" fmla="*/ 142875 h 180975"/>
              <a:gd name="connsiteX24" fmla="*/ 104775 w 200025"/>
              <a:gd name="connsiteY24" fmla="*/ 138113 h 180975"/>
              <a:gd name="connsiteX25" fmla="*/ 119063 w 200025"/>
              <a:gd name="connsiteY25" fmla="*/ 123825 h 180975"/>
              <a:gd name="connsiteX26" fmla="*/ 185738 w 200025"/>
              <a:gd name="connsiteY26" fmla="*/ 123825 h 180975"/>
              <a:gd name="connsiteX27" fmla="*/ 152400 w 200025"/>
              <a:gd name="connsiteY27" fmla="*/ 61913 h 180975"/>
              <a:gd name="connsiteX28" fmla="*/ 178594 w 200025"/>
              <a:gd name="connsiteY28" fmla="*/ 88106 h 180975"/>
              <a:gd name="connsiteX29" fmla="*/ 152400 w 200025"/>
              <a:gd name="connsiteY29" fmla="*/ 114300 h 180975"/>
              <a:gd name="connsiteX30" fmla="*/ 126206 w 200025"/>
              <a:gd name="connsiteY30" fmla="*/ 88106 h 180975"/>
              <a:gd name="connsiteX31" fmla="*/ 152400 w 200025"/>
              <a:gd name="connsiteY31" fmla="*/ 61913 h 180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00025" h="180975">
                <a:moveTo>
                  <a:pt x="0" y="30956"/>
                </a:moveTo>
                <a:cubicBezTo>
                  <a:pt x="0" y="13860"/>
                  <a:pt x="13860" y="0"/>
                  <a:pt x="30956" y="0"/>
                </a:cubicBezTo>
                <a:lnTo>
                  <a:pt x="159544" y="0"/>
                </a:lnTo>
                <a:cubicBezTo>
                  <a:pt x="176640" y="0"/>
                  <a:pt x="190500" y="13860"/>
                  <a:pt x="190500" y="30956"/>
                </a:cubicBezTo>
                <a:lnTo>
                  <a:pt x="190500" y="85725"/>
                </a:lnTo>
                <a:lnTo>
                  <a:pt x="188043" y="85725"/>
                </a:lnTo>
                <a:cubicBezTo>
                  <a:pt x="187429" y="76407"/>
                  <a:pt x="183181" y="67701"/>
                  <a:pt x="176213" y="61484"/>
                </a:cubicBezTo>
                <a:lnTo>
                  <a:pt x="176213" y="30956"/>
                </a:lnTo>
                <a:cubicBezTo>
                  <a:pt x="176213" y="21750"/>
                  <a:pt x="168750" y="14288"/>
                  <a:pt x="159544" y="14288"/>
                </a:cubicBezTo>
                <a:lnTo>
                  <a:pt x="30956" y="14288"/>
                </a:lnTo>
                <a:cubicBezTo>
                  <a:pt x="21750" y="14288"/>
                  <a:pt x="14288" y="21750"/>
                  <a:pt x="14288" y="30956"/>
                </a:cubicBezTo>
                <a:lnTo>
                  <a:pt x="14288" y="121444"/>
                </a:lnTo>
                <a:cubicBezTo>
                  <a:pt x="14288" y="130645"/>
                  <a:pt x="21755" y="138113"/>
                  <a:pt x="30956" y="138113"/>
                </a:cubicBezTo>
                <a:lnTo>
                  <a:pt x="95250" y="138113"/>
                </a:lnTo>
                <a:lnTo>
                  <a:pt x="95250" y="142875"/>
                </a:lnTo>
                <a:cubicBezTo>
                  <a:pt x="95250" y="146114"/>
                  <a:pt x="95631" y="149295"/>
                  <a:pt x="96374" y="152400"/>
                </a:cubicBezTo>
                <a:lnTo>
                  <a:pt x="30956" y="152400"/>
                </a:lnTo>
                <a:cubicBezTo>
                  <a:pt x="13860" y="152400"/>
                  <a:pt x="0" y="138540"/>
                  <a:pt x="0" y="121444"/>
                </a:cubicBezTo>
                <a:lnTo>
                  <a:pt x="0" y="30956"/>
                </a:lnTo>
                <a:close/>
                <a:moveTo>
                  <a:pt x="185738" y="123825"/>
                </a:moveTo>
                <a:cubicBezTo>
                  <a:pt x="193628" y="123825"/>
                  <a:pt x="200025" y="130222"/>
                  <a:pt x="200025" y="138113"/>
                </a:cubicBezTo>
                <a:lnTo>
                  <a:pt x="200025" y="142875"/>
                </a:lnTo>
                <a:cubicBezTo>
                  <a:pt x="200025" y="161649"/>
                  <a:pt x="182309" y="180975"/>
                  <a:pt x="152400" y="180975"/>
                </a:cubicBezTo>
                <a:cubicBezTo>
                  <a:pt x="122492" y="180975"/>
                  <a:pt x="104775" y="161649"/>
                  <a:pt x="104775" y="142875"/>
                </a:cubicBezTo>
                <a:lnTo>
                  <a:pt x="104775" y="138113"/>
                </a:lnTo>
                <a:cubicBezTo>
                  <a:pt x="104775" y="130222"/>
                  <a:pt x="111172" y="123825"/>
                  <a:pt x="119063" y="123825"/>
                </a:cubicBezTo>
                <a:lnTo>
                  <a:pt x="185738" y="123825"/>
                </a:lnTo>
                <a:close/>
                <a:moveTo>
                  <a:pt x="152400" y="61913"/>
                </a:moveTo>
                <a:cubicBezTo>
                  <a:pt x="166867" y="61913"/>
                  <a:pt x="178594" y="73640"/>
                  <a:pt x="178594" y="88106"/>
                </a:cubicBezTo>
                <a:cubicBezTo>
                  <a:pt x="178594" y="102573"/>
                  <a:pt x="166867" y="114300"/>
                  <a:pt x="152400" y="114300"/>
                </a:cubicBezTo>
                <a:cubicBezTo>
                  <a:pt x="137933" y="114300"/>
                  <a:pt x="126206" y="102573"/>
                  <a:pt x="126206" y="88106"/>
                </a:cubicBezTo>
                <a:cubicBezTo>
                  <a:pt x="126206" y="73640"/>
                  <a:pt x="137933" y="61913"/>
                  <a:pt x="152400" y="61913"/>
                </a:cubicBezTo>
                <a:close/>
              </a:path>
            </a:pathLst>
          </a:custGeom>
          <a:gradFill flip="none" rotWithShape="1">
            <a:gsLst>
              <a:gs pos="0">
                <a:srgbClr val="0078D4"/>
              </a:gs>
              <a:gs pos="100000">
                <a:srgbClr val="C53FCC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460"/>
            <a:endParaRPr lang="en-US" sz="1765" noProof="0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31" name="Graphic 53">
            <a:extLst>
              <a:ext uri="{FF2B5EF4-FFF2-40B4-BE49-F238E27FC236}">
                <a16:creationId xmlns:a16="http://schemas.microsoft.com/office/drawing/2014/main" id="{A7F50E58-67F0-6AFC-75C3-6A9A56D5C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73749" y="2605021"/>
            <a:ext cx="460376" cy="449392"/>
          </a:xfrm>
          <a:custGeom>
            <a:avLst/>
            <a:gdLst>
              <a:gd name="connsiteX0" fmla="*/ 95250 w 200034"/>
              <a:gd name="connsiteY0" fmla="*/ 14288 h 195262"/>
              <a:gd name="connsiteX1" fmla="*/ 14286 w 200034"/>
              <a:gd name="connsiteY1" fmla="*/ 95248 h 195262"/>
              <a:gd name="connsiteX2" fmla="*/ 37948 w 200034"/>
              <a:gd name="connsiteY2" fmla="*/ 152448 h 195262"/>
              <a:gd name="connsiteX3" fmla="*/ 37767 w 200034"/>
              <a:gd name="connsiteY3" fmla="*/ 162549 h 195262"/>
              <a:gd name="connsiteX4" fmla="*/ 27842 w 200034"/>
              <a:gd name="connsiteY4" fmla="*/ 162544 h 195262"/>
              <a:gd name="connsiteX5" fmla="*/ 0 w 200034"/>
              <a:gd name="connsiteY5" fmla="*/ 95250 h 195262"/>
              <a:gd name="connsiteX6" fmla="*/ 95250 w 200034"/>
              <a:gd name="connsiteY6" fmla="*/ 0 h 195262"/>
              <a:gd name="connsiteX7" fmla="*/ 190500 w 200034"/>
              <a:gd name="connsiteY7" fmla="*/ 95250 h 195262"/>
              <a:gd name="connsiteX8" fmla="*/ 184499 w 200034"/>
              <a:gd name="connsiteY8" fmla="*/ 128588 h 195262"/>
              <a:gd name="connsiteX9" fmla="*/ 176689 w 200034"/>
              <a:gd name="connsiteY9" fmla="*/ 128588 h 195262"/>
              <a:gd name="connsiteX10" fmla="*/ 188119 w 200034"/>
              <a:gd name="connsiteY10" fmla="*/ 102394 h 195262"/>
              <a:gd name="connsiteX11" fmla="*/ 173222 w 200034"/>
              <a:gd name="connsiteY11" fmla="*/ 73362 h 195262"/>
              <a:gd name="connsiteX12" fmla="*/ 95250 w 200034"/>
              <a:gd name="connsiteY12" fmla="*/ 14288 h 195262"/>
              <a:gd name="connsiteX13" fmla="*/ 116681 w 200034"/>
              <a:gd name="connsiteY13" fmla="*/ 102394 h 195262"/>
              <a:gd name="connsiteX14" fmla="*/ 118634 w 200034"/>
              <a:gd name="connsiteY14" fmla="*/ 90735 h 195262"/>
              <a:gd name="connsiteX15" fmla="*/ 90740 w 200034"/>
              <a:gd name="connsiteY15" fmla="*/ 71868 h 195262"/>
              <a:gd name="connsiteX16" fmla="*/ 71872 w 200034"/>
              <a:gd name="connsiteY16" fmla="*/ 99762 h 195262"/>
              <a:gd name="connsiteX17" fmla="*/ 99767 w 200034"/>
              <a:gd name="connsiteY17" fmla="*/ 118629 h 195262"/>
              <a:gd name="connsiteX18" fmla="*/ 116805 w 200034"/>
              <a:gd name="connsiteY18" fmla="*/ 105375 h 195262"/>
              <a:gd name="connsiteX19" fmla="*/ 116681 w 200034"/>
              <a:gd name="connsiteY19" fmla="*/ 102394 h 195262"/>
              <a:gd name="connsiteX20" fmla="*/ 85725 w 200034"/>
              <a:gd name="connsiteY20" fmla="*/ 95250 h 195262"/>
              <a:gd name="connsiteX21" fmla="*/ 95250 w 200034"/>
              <a:gd name="connsiteY21" fmla="*/ 85725 h 195262"/>
              <a:gd name="connsiteX22" fmla="*/ 104775 w 200034"/>
              <a:gd name="connsiteY22" fmla="*/ 95250 h 195262"/>
              <a:gd name="connsiteX23" fmla="*/ 95250 w 200034"/>
              <a:gd name="connsiteY23" fmla="*/ 104775 h 195262"/>
              <a:gd name="connsiteX24" fmla="*/ 85725 w 200034"/>
              <a:gd name="connsiteY24" fmla="*/ 95250 h 195262"/>
              <a:gd name="connsiteX25" fmla="*/ 136036 w 200034"/>
              <a:gd name="connsiteY25" fmla="*/ 70637 h 195262"/>
              <a:gd name="connsiteX26" fmla="*/ 150228 w 200034"/>
              <a:gd name="connsiteY26" fmla="*/ 66732 h 195262"/>
              <a:gd name="connsiteX27" fmla="*/ 66745 w 200034"/>
              <a:gd name="connsiteY27" fmla="*/ 40333 h 195262"/>
              <a:gd name="connsiteX28" fmla="*/ 40346 w 200034"/>
              <a:gd name="connsiteY28" fmla="*/ 123815 h 195262"/>
              <a:gd name="connsiteX29" fmla="*/ 51502 w 200034"/>
              <a:gd name="connsiteY29" fmla="*/ 139046 h 195262"/>
              <a:gd name="connsiteX30" fmla="*/ 61598 w 200034"/>
              <a:gd name="connsiteY30" fmla="*/ 139402 h 195262"/>
              <a:gd name="connsiteX31" fmla="*/ 61955 w 200034"/>
              <a:gd name="connsiteY31" fmla="*/ 129306 h 195262"/>
              <a:gd name="connsiteX32" fmla="*/ 61598 w 200034"/>
              <a:gd name="connsiteY32" fmla="*/ 128949 h 195262"/>
              <a:gd name="connsiteX33" fmla="*/ 61561 w 200034"/>
              <a:gd name="connsiteY33" fmla="*/ 61598 h 195262"/>
              <a:gd name="connsiteX34" fmla="*/ 128912 w 200034"/>
              <a:gd name="connsiteY34" fmla="*/ 61560 h 195262"/>
              <a:gd name="connsiteX35" fmla="*/ 136036 w 200034"/>
              <a:gd name="connsiteY35" fmla="*/ 70656 h 195262"/>
              <a:gd name="connsiteX36" fmla="*/ 171450 w 200034"/>
              <a:gd name="connsiteY36" fmla="*/ 84411 h 195262"/>
              <a:gd name="connsiteX37" fmla="*/ 152400 w 200034"/>
              <a:gd name="connsiteY37" fmla="*/ 76200 h 195262"/>
              <a:gd name="connsiteX38" fmla="*/ 126211 w 200034"/>
              <a:gd name="connsiteY38" fmla="*/ 102399 h 195262"/>
              <a:gd name="connsiteX39" fmla="*/ 152410 w 200034"/>
              <a:gd name="connsiteY39" fmla="*/ 128588 h 195262"/>
              <a:gd name="connsiteX40" fmla="*/ 178599 w 200034"/>
              <a:gd name="connsiteY40" fmla="*/ 102389 h 195262"/>
              <a:gd name="connsiteX41" fmla="*/ 171450 w 200034"/>
              <a:gd name="connsiteY41" fmla="*/ 84411 h 195262"/>
              <a:gd name="connsiteX42" fmla="*/ 119063 w 200034"/>
              <a:gd name="connsiteY42" fmla="*/ 138113 h 195262"/>
              <a:gd name="connsiteX43" fmla="*/ 118929 w 200034"/>
              <a:gd name="connsiteY43" fmla="*/ 138113 h 195262"/>
              <a:gd name="connsiteX44" fmla="*/ 104775 w 200034"/>
              <a:gd name="connsiteY44" fmla="*/ 152400 h 195262"/>
              <a:gd name="connsiteX45" fmla="*/ 104775 w 200034"/>
              <a:gd name="connsiteY45" fmla="*/ 157163 h 195262"/>
              <a:gd name="connsiteX46" fmla="*/ 108233 w 200034"/>
              <a:gd name="connsiteY46" fmla="*/ 171488 h 195262"/>
              <a:gd name="connsiteX47" fmla="*/ 120539 w 200034"/>
              <a:gd name="connsiteY47" fmla="*/ 185776 h 195262"/>
              <a:gd name="connsiteX48" fmla="*/ 152410 w 200034"/>
              <a:gd name="connsiteY48" fmla="*/ 195263 h 195262"/>
              <a:gd name="connsiteX49" fmla="*/ 200035 w 200034"/>
              <a:gd name="connsiteY49" fmla="*/ 157163 h 195262"/>
              <a:gd name="connsiteX50" fmla="*/ 200035 w 200034"/>
              <a:gd name="connsiteY50" fmla="*/ 152400 h 195262"/>
              <a:gd name="connsiteX51" fmla="*/ 185747 w 200034"/>
              <a:gd name="connsiteY51" fmla="*/ 138113 h 195262"/>
              <a:gd name="connsiteX52" fmla="*/ 119072 w 200034"/>
              <a:gd name="connsiteY52" fmla="*/ 138113 h 19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00034" h="195262">
                <a:moveTo>
                  <a:pt x="95250" y="14288"/>
                </a:moveTo>
                <a:cubicBezTo>
                  <a:pt x="50536" y="14287"/>
                  <a:pt x="14287" y="50534"/>
                  <a:pt x="14286" y="95248"/>
                </a:cubicBezTo>
                <a:cubicBezTo>
                  <a:pt x="14285" y="116696"/>
                  <a:pt x="22795" y="137268"/>
                  <a:pt x="37948" y="152448"/>
                </a:cubicBezTo>
                <a:cubicBezTo>
                  <a:pt x="40687" y="155287"/>
                  <a:pt x="40607" y="159810"/>
                  <a:pt x="37767" y="162549"/>
                </a:cubicBezTo>
                <a:cubicBezTo>
                  <a:pt x="34998" y="165222"/>
                  <a:pt x="30609" y="165220"/>
                  <a:pt x="27842" y="162544"/>
                </a:cubicBezTo>
                <a:cubicBezTo>
                  <a:pt x="9988" y="144704"/>
                  <a:pt x="-30" y="120489"/>
                  <a:pt x="0" y="95250"/>
                </a:cubicBezTo>
                <a:cubicBezTo>
                  <a:pt x="0" y="42643"/>
                  <a:pt x="42643" y="0"/>
                  <a:pt x="95250" y="0"/>
                </a:cubicBezTo>
                <a:cubicBezTo>
                  <a:pt x="147857" y="0"/>
                  <a:pt x="190500" y="42643"/>
                  <a:pt x="190500" y="95250"/>
                </a:cubicBezTo>
                <a:cubicBezTo>
                  <a:pt x="190500" y="106975"/>
                  <a:pt x="188376" y="118205"/>
                  <a:pt x="184499" y="128588"/>
                </a:cubicBezTo>
                <a:lnTo>
                  <a:pt x="176689" y="128588"/>
                </a:lnTo>
                <a:cubicBezTo>
                  <a:pt x="183988" y="121834"/>
                  <a:pt x="188131" y="112338"/>
                  <a:pt x="188119" y="102394"/>
                </a:cubicBezTo>
                <a:cubicBezTo>
                  <a:pt x="188138" y="90877"/>
                  <a:pt x="182589" y="80062"/>
                  <a:pt x="173222" y="73362"/>
                </a:cubicBezTo>
                <a:cubicBezTo>
                  <a:pt x="163399" y="38427"/>
                  <a:pt x="131539" y="14290"/>
                  <a:pt x="95250" y="14288"/>
                </a:cubicBezTo>
                <a:close/>
                <a:moveTo>
                  <a:pt x="116681" y="102394"/>
                </a:moveTo>
                <a:cubicBezTo>
                  <a:pt x="116681" y="98317"/>
                  <a:pt x="117367" y="94393"/>
                  <a:pt x="118634" y="90735"/>
                </a:cubicBezTo>
                <a:cubicBezTo>
                  <a:pt x="116141" y="77822"/>
                  <a:pt x="103652" y="69375"/>
                  <a:pt x="90740" y="71868"/>
                </a:cubicBezTo>
                <a:cubicBezTo>
                  <a:pt x="77827" y="74361"/>
                  <a:pt x="69380" y="86849"/>
                  <a:pt x="71872" y="99762"/>
                </a:cubicBezTo>
                <a:cubicBezTo>
                  <a:pt x="74365" y="112675"/>
                  <a:pt x="86854" y="121122"/>
                  <a:pt x="99767" y="118629"/>
                </a:cubicBezTo>
                <a:cubicBezTo>
                  <a:pt x="107237" y="117187"/>
                  <a:pt x="113570" y="112262"/>
                  <a:pt x="116805" y="105375"/>
                </a:cubicBezTo>
                <a:cubicBezTo>
                  <a:pt x="116722" y="104384"/>
                  <a:pt x="116681" y="103389"/>
                  <a:pt x="116681" y="102394"/>
                </a:cubicBezTo>
                <a:close/>
                <a:moveTo>
                  <a:pt x="85725" y="95250"/>
                </a:moveTo>
                <a:cubicBezTo>
                  <a:pt x="85725" y="89989"/>
                  <a:pt x="89989" y="85725"/>
                  <a:pt x="95250" y="85725"/>
                </a:cubicBezTo>
                <a:cubicBezTo>
                  <a:pt x="100511" y="85725"/>
                  <a:pt x="104775" y="89989"/>
                  <a:pt x="104775" y="95250"/>
                </a:cubicBezTo>
                <a:cubicBezTo>
                  <a:pt x="104775" y="100511"/>
                  <a:pt x="100511" y="104775"/>
                  <a:pt x="95250" y="104775"/>
                </a:cubicBezTo>
                <a:cubicBezTo>
                  <a:pt x="89989" y="104775"/>
                  <a:pt x="85725" y="100511"/>
                  <a:pt x="85725" y="95250"/>
                </a:cubicBezTo>
                <a:close/>
                <a:moveTo>
                  <a:pt x="136036" y="70637"/>
                </a:moveTo>
                <a:cubicBezTo>
                  <a:pt x="140322" y="68418"/>
                  <a:pt x="145132" y="67046"/>
                  <a:pt x="150228" y="66732"/>
                </a:cubicBezTo>
                <a:cubicBezTo>
                  <a:pt x="134465" y="36389"/>
                  <a:pt x="97088" y="24570"/>
                  <a:pt x="66745" y="40333"/>
                </a:cubicBezTo>
                <a:cubicBezTo>
                  <a:pt x="36402" y="56096"/>
                  <a:pt x="24583" y="93473"/>
                  <a:pt x="40346" y="123815"/>
                </a:cubicBezTo>
                <a:cubicBezTo>
                  <a:pt x="43264" y="129433"/>
                  <a:pt x="47027" y="134569"/>
                  <a:pt x="51502" y="139046"/>
                </a:cubicBezTo>
                <a:cubicBezTo>
                  <a:pt x="54191" y="141932"/>
                  <a:pt x="58712" y="142092"/>
                  <a:pt x="61598" y="139402"/>
                </a:cubicBezTo>
                <a:cubicBezTo>
                  <a:pt x="64485" y="136712"/>
                  <a:pt x="64644" y="132193"/>
                  <a:pt x="61955" y="129306"/>
                </a:cubicBezTo>
                <a:cubicBezTo>
                  <a:pt x="61840" y="129183"/>
                  <a:pt x="61721" y="129064"/>
                  <a:pt x="61598" y="128949"/>
                </a:cubicBezTo>
                <a:cubicBezTo>
                  <a:pt x="42989" y="110361"/>
                  <a:pt x="42972" y="80206"/>
                  <a:pt x="61561" y="61598"/>
                </a:cubicBezTo>
                <a:cubicBezTo>
                  <a:pt x="80149" y="42988"/>
                  <a:pt x="110303" y="42972"/>
                  <a:pt x="128912" y="61560"/>
                </a:cubicBezTo>
                <a:cubicBezTo>
                  <a:pt x="131647" y="64292"/>
                  <a:pt x="134040" y="67347"/>
                  <a:pt x="136036" y="70656"/>
                </a:cubicBezTo>
                <a:close/>
                <a:moveTo>
                  <a:pt x="171450" y="84411"/>
                </a:moveTo>
                <a:cubicBezTo>
                  <a:pt x="166504" y="79164"/>
                  <a:pt x="159610" y="76193"/>
                  <a:pt x="152400" y="76200"/>
                </a:cubicBezTo>
                <a:cubicBezTo>
                  <a:pt x="137933" y="76203"/>
                  <a:pt x="126208" y="87932"/>
                  <a:pt x="126211" y="102399"/>
                </a:cubicBezTo>
                <a:cubicBezTo>
                  <a:pt x="126214" y="116865"/>
                  <a:pt x="137943" y="128590"/>
                  <a:pt x="152410" y="128588"/>
                </a:cubicBezTo>
                <a:cubicBezTo>
                  <a:pt x="166876" y="128585"/>
                  <a:pt x="178601" y="116856"/>
                  <a:pt x="178599" y="102389"/>
                </a:cubicBezTo>
                <a:cubicBezTo>
                  <a:pt x="178598" y="95703"/>
                  <a:pt x="176040" y="89271"/>
                  <a:pt x="171450" y="84411"/>
                </a:cubicBezTo>
                <a:close/>
                <a:moveTo>
                  <a:pt x="119063" y="138113"/>
                </a:moveTo>
                <a:lnTo>
                  <a:pt x="118929" y="138113"/>
                </a:lnTo>
                <a:cubicBezTo>
                  <a:pt x="111090" y="138186"/>
                  <a:pt x="104775" y="144561"/>
                  <a:pt x="104775" y="152400"/>
                </a:cubicBezTo>
                <a:lnTo>
                  <a:pt x="104775" y="157163"/>
                </a:lnTo>
                <a:cubicBezTo>
                  <a:pt x="104775" y="162020"/>
                  <a:pt x="105956" y="166907"/>
                  <a:pt x="108233" y="171488"/>
                </a:cubicBezTo>
                <a:cubicBezTo>
                  <a:pt x="111116" y="177178"/>
                  <a:pt x="115339" y="182081"/>
                  <a:pt x="120539" y="185776"/>
                </a:cubicBezTo>
                <a:cubicBezTo>
                  <a:pt x="128502" y="191538"/>
                  <a:pt x="139275" y="195263"/>
                  <a:pt x="152410" y="195263"/>
                </a:cubicBezTo>
                <a:cubicBezTo>
                  <a:pt x="182318" y="195263"/>
                  <a:pt x="200035" y="175936"/>
                  <a:pt x="200035" y="157163"/>
                </a:cubicBezTo>
                <a:lnTo>
                  <a:pt x="200035" y="152400"/>
                </a:lnTo>
                <a:cubicBezTo>
                  <a:pt x="200035" y="144510"/>
                  <a:pt x="193638" y="138113"/>
                  <a:pt x="185747" y="138113"/>
                </a:cubicBezTo>
                <a:lnTo>
                  <a:pt x="119072" y="138113"/>
                </a:lnTo>
                <a:close/>
              </a:path>
            </a:pathLst>
          </a:custGeom>
          <a:gradFill flip="none" rotWithShape="1">
            <a:gsLst>
              <a:gs pos="0">
                <a:srgbClr val="0078D4"/>
              </a:gs>
              <a:gs pos="100000">
                <a:srgbClr val="C53FCC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460"/>
            <a:endParaRPr lang="en-US" sz="1765" noProof="0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32" name="Graphic 42">
            <a:extLst>
              <a:ext uri="{FF2B5EF4-FFF2-40B4-BE49-F238E27FC236}">
                <a16:creationId xmlns:a16="http://schemas.microsoft.com/office/drawing/2014/main" id="{D2C2D103-D1A6-6129-B809-B5E7A339A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054762" y="2638768"/>
            <a:ext cx="426860" cy="381900"/>
          </a:xfrm>
          <a:custGeom>
            <a:avLst/>
            <a:gdLst>
              <a:gd name="connsiteX0" fmla="*/ 0 w 267090"/>
              <a:gd name="connsiteY0" fmla="*/ 41702 h 238960"/>
              <a:gd name="connsiteX1" fmla="*/ 41702 w 267090"/>
              <a:gd name="connsiteY1" fmla="*/ 0 h 238960"/>
              <a:gd name="connsiteX2" fmla="*/ 214925 w 267090"/>
              <a:gd name="connsiteY2" fmla="*/ 0 h 238960"/>
              <a:gd name="connsiteX3" fmla="*/ 256627 w 267090"/>
              <a:gd name="connsiteY3" fmla="*/ 41702 h 238960"/>
              <a:gd name="connsiteX4" fmla="*/ 256627 w 267090"/>
              <a:gd name="connsiteY4" fmla="*/ 113039 h 238960"/>
              <a:gd name="connsiteX5" fmla="*/ 237380 w 267090"/>
              <a:gd name="connsiteY5" fmla="*/ 99214 h 238960"/>
              <a:gd name="connsiteX6" fmla="*/ 237380 w 267090"/>
              <a:gd name="connsiteY6" fmla="*/ 41702 h 238960"/>
              <a:gd name="connsiteX7" fmla="*/ 214925 w 267090"/>
              <a:gd name="connsiteY7" fmla="*/ 19247 h 238960"/>
              <a:gd name="connsiteX8" fmla="*/ 41702 w 267090"/>
              <a:gd name="connsiteY8" fmla="*/ 19247 h 238960"/>
              <a:gd name="connsiteX9" fmla="*/ 19247 w 267090"/>
              <a:gd name="connsiteY9" fmla="*/ 41702 h 238960"/>
              <a:gd name="connsiteX10" fmla="*/ 19247 w 267090"/>
              <a:gd name="connsiteY10" fmla="*/ 163600 h 238960"/>
              <a:gd name="connsiteX11" fmla="*/ 41702 w 267090"/>
              <a:gd name="connsiteY11" fmla="*/ 186054 h 238960"/>
              <a:gd name="connsiteX12" fmla="*/ 116462 w 267090"/>
              <a:gd name="connsiteY12" fmla="*/ 186054 h 238960"/>
              <a:gd name="connsiteX13" fmla="*/ 121875 w 267090"/>
              <a:gd name="connsiteY13" fmla="*/ 205301 h 238960"/>
              <a:gd name="connsiteX14" fmla="*/ 41702 w 267090"/>
              <a:gd name="connsiteY14" fmla="*/ 205301 h 238960"/>
              <a:gd name="connsiteX15" fmla="*/ 0 w 267090"/>
              <a:gd name="connsiteY15" fmla="*/ 163600 h 238960"/>
              <a:gd name="connsiteX16" fmla="*/ 0 w 267090"/>
              <a:gd name="connsiteY16" fmla="*/ 41702 h 238960"/>
              <a:gd name="connsiteX17" fmla="*/ 157546 w 267090"/>
              <a:gd name="connsiteY17" fmla="*/ 128000 h 238960"/>
              <a:gd name="connsiteX18" fmla="*/ 139053 w 267090"/>
              <a:gd name="connsiteY18" fmla="*/ 160030 h 238960"/>
              <a:gd name="connsiteX19" fmla="*/ 131557 w 267090"/>
              <a:gd name="connsiteY19" fmla="*/ 161885 h 238960"/>
              <a:gd name="connsiteX20" fmla="*/ 130682 w 267090"/>
              <a:gd name="connsiteY20" fmla="*/ 173224 h 238960"/>
              <a:gd name="connsiteX21" fmla="*/ 131639 w 267090"/>
              <a:gd name="connsiteY21" fmla="*/ 185073 h 238960"/>
              <a:gd name="connsiteX22" fmla="*/ 138560 w 267090"/>
              <a:gd name="connsiteY22" fmla="*/ 186740 h 238960"/>
              <a:gd name="connsiteX23" fmla="*/ 157166 w 267090"/>
              <a:gd name="connsiteY23" fmla="*/ 218953 h 238960"/>
              <a:gd name="connsiteX24" fmla="*/ 154775 w 267090"/>
              <a:gd name="connsiteY24" fmla="*/ 227052 h 238960"/>
              <a:gd name="connsiteX25" fmla="*/ 173818 w 267090"/>
              <a:gd name="connsiteY25" fmla="*/ 238877 h 238960"/>
              <a:gd name="connsiteX26" fmla="*/ 180148 w 267090"/>
              <a:gd name="connsiteY26" fmla="*/ 232221 h 238960"/>
              <a:gd name="connsiteX27" fmla="*/ 217347 w 267090"/>
              <a:gd name="connsiteY27" fmla="*/ 232228 h 238960"/>
              <a:gd name="connsiteX28" fmla="*/ 223746 w 267090"/>
              <a:gd name="connsiteY28" fmla="*/ 238960 h 238960"/>
              <a:gd name="connsiteX29" fmla="*/ 242774 w 267090"/>
              <a:gd name="connsiteY29" fmla="*/ 227247 h 238960"/>
              <a:gd name="connsiteX30" fmla="*/ 240232 w 267090"/>
              <a:gd name="connsiteY30" fmla="*/ 218446 h 238960"/>
              <a:gd name="connsiteX31" fmla="*/ 258725 w 267090"/>
              <a:gd name="connsiteY31" fmla="*/ 186416 h 238960"/>
              <a:gd name="connsiteX32" fmla="*/ 266214 w 267090"/>
              <a:gd name="connsiteY32" fmla="*/ 184563 h 238960"/>
              <a:gd name="connsiteX33" fmla="*/ 267091 w 267090"/>
              <a:gd name="connsiteY33" fmla="*/ 173224 h 238960"/>
              <a:gd name="connsiteX34" fmla="*/ 266133 w 267090"/>
              <a:gd name="connsiteY34" fmla="*/ 161372 h 238960"/>
              <a:gd name="connsiteX35" fmla="*/ 259217 w 267090"/>
              <a:gd name="connsiteY35" fmla="*/ 159706 h 238960"/>
              <a:gd name="connsiteX36" fmla="*/ 240612 w 267090"/>
              <a:gd name="connsiteY36" fmla="*/ 127495 h 238960"/>
              <a:gd name="connsiteX37" fmla="*/ 243001 w 267090"/>
              <a:gd name="connsiteY37" fmla="*/ 119399 h 238960"/>
              <a:gd name="connsiteX38" fmla="*/ 223957 w 267090"/>
              <a:gd name="connsiteY38" fmla="*/ 107571 h 238960"/>
              <a:gd name="connsiteX39" fmla="*/ 217630 w 267090"/>
              <a:gd name="connsiteY39" fmla="*/ 114226 h 238960"/>
              <a:gd name="connsiteX40" fmla="*/ 180430 w 267090"/>
              <a:gd name="connsiteY40" fmla="*/ 114219 h 238960"/>
              <a:gd name="connsiteX41" fmla="*/ 174030 w 267090"/>
              <a:gd name="connsiteY41" fmla="*/ 107484 h 238960"/>
              <a:gd name="connsiteX42" fmla="*/ 155004 w 267090"/>
              <a:gd name="connsiteY42" fmla="*/ 119195 h 238960"/>
              <a:gd name="connsiteX43" fmla="*/ 157546 w 267090"/>
              <a:gd name="connsiteY43" fmla="*/ 128000 h 238960"/>
              <a:gd name="connsiteX44" fmla="*/ 198886 w 267090"/>
              <a:gd name="connsiteY44" fmla="*/ 192471 h 238960"/>
              <a:gd name="connsiteX45" fmla="*/ 180285 w 267090"/>
              <a:gd name="connsiteY45" fmla="*/ 173224 h 238960"/>
              <a:gd name="connsiteX46" fmla="*/ 198886 w 267090"/>
              <a:gd name="connsiteY46" fmla="*/ 153977 h 238960"/>
              <a:gd name="connsiteX47" fmla="*/ 217487 w 267090"/>
              <a:gd name="connsiteY47" fmla="*/ 173224 h 238960"/>
              <a:gd name="connsiteX48" fmla="*/ 198886 w 267090"/>
              <a:gd name="connsiteY48" fmla="*/ 192471 h 238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267090" h="238960">
                <a:moveTo>
                  <a:pt x="0" y="41702"/>
                </a:moveTo>
                <a:cubicBezTo>
                  <a:pt x="0" y="18670"/>
                  <a:pt x="18670" y="0"/>
                  <a:pt x="41702" y="0"/>
                </a:cubicBezTo>
                <a:lnTo>
                  <a:pt x="214925" y="0"/>
                </a:lnTo>
                <a:cubicBezTo>
                  <a:pt x="237956" y="0"/>
                  <a:pt x="256627" y="18670"/>
                  <a:pt x="256627" y="41702"/>
                </a:cubicBezTo>
                <a:lnTo>
                  <a:pt x="256627" y="113039"/>
                </a:lnTo>
                <a:cubicBezTo>
                  <a:pt x="250926" y="107568"/>
                  <a:pt x="244450" y="102900"/>
                  <a:pt x="237380" y="99214"/>
                </a:cubicBezTo>
                <a:lnTo>
                  <a:pt x="237380" y="41702"/>
                </a:lnTo>
                <a:cubicBezTo>
                  <a:pt x="237380" y="29300"/>
                  <a:pt x="227326" y="19247"/>
                  <a:pt x="214925" y="19247"/>
                </a:cubicBezTo>
                <a:lnTo>
                  <a:pt x="41702" y="19247"/>
                </a:lnTo>
                <a:cubicBezTo>
                  <a:pt x="29300" y="19247"/>
                  <a:pt x="19247" y="29300"/>
                  <a:pt x="19247" y="41702"/>
                </a:cubicBezTo>
                <a:lnTo>
                  <a:pt x="19247" y="163600"/>
                </a:lnTo>
                <a:cubicBezTo>
                  <a:pt x="19247" y="176001"/>
                  <a:pt x="29300" y="186054"/>
                  <a:pt x="41702" y="186054"/>
                </a:cubicBezTo>
                <a:lnTo>
                  <a:pt x="116462" y="186054"/>
                </a:lnTo>
                <a:cubicBezTo>
                  <a:pt x="117499" y="192768"/>
                  <a:pt x="119337" y="199217"/>
                  <a:pt x="121875" y="205301"/>
                </a:cubicBezTo>
                <a:lnTo>
                  <a:pt x="41702" y="205301"/>
                </a:lnTo>
                <a:cubicBezTo>
                  <a:pt x="18670" y="205301"/>
                  <a:pt x="0" y="186630"/>
                  <a:pt x="0" y="163600"/>
                </a:cubicBezTo>
                <a:lnTo>
                  <a:pt x="0" y="41702"/>
                </a:lnTo>
                <a:close/>
                <a:moveTo>
                  <a:pt x="157546" y="128000"/>
                </a:moveTo>
                <a:cubicBezTo>
                  <a:pt x="161585" y="141990"/>
                  <a:pt x="153188" y="156533"/>
                  <a:pt x="139053" y="160030"/>
                </a:cubicBezTo>
                <a:lnTo>
                  <a:pt x="131557" y="161885"/>
                </a:lnTo>
                <a:cubicBezTo>
                  <a:pt x="130981" y="165577"/>
                  <a:pt x="130682" y="169363"/>
                  <a:pt x="130682" y="173224"/>
                </a:cubicBezTo>
                <a:cubicBezTo>
                  <a:pt x="130682" y="177261"/>
                  <a:pt x="131009" y="181219"/>
                  <a:pt x="131639" y="185073"/>
                </a:cubicBezTo>
                <a:lnTo>
                  <a:pt x="138560" y="186740"/>
                </a:lnTo>
                <a:cubicBezTo>
                  <a:pt x="152835" y="190177"/>
                  <a:pt x="161322" y="204869"/>
                  <a:pt x="157166" y="218953"/>
                </a:cubicBezTo>
                <a:lnTo>
                  <a:pt x="154775" y="227052"/>
                </a:lnTo>
                <a:cubicBezTo>
                  <a:pt x="160410" y="232001"/>
                  <a:pt x="166832" y="236018"/>
                  <a:pt x="173818" y="238877"/>
                </a:cubicBezTo>
                <a:lnTo>
                  <a:pt x="180148" y="232221"/>
                </a:lnTo>
                <a:cubicBezTo>
                  <a:pt x="190267" y="221580"/>
                  <a:pt x="207234" y="221583"/>
                  <a:pt x="217347" y="232228"/>
                </a:cubicBezTo>
                <a:lnTo>
                  <a:pt x="223746" y="238960"/>
                </a:lnTo>
                <a:cubicBezTo>
                  <a:pt x="230721" y="236135"/>
                  <a:pt x="237137" y="232155"/>
                  <a:pt x="242774" y="227247"/>
                </a:cubicBezTo>
                <a:lnTo>
                  <a:pt x="240232" y="218446"/>
                </a:lnTo>
                <a:cubicBezTo>
                  <a:pt x="236194" y="204457"/>
                  <a:pt x="244591" y="189913"/>
                  <a:pt x="258725" y="186416"/>
                </a:cubicBezTo>
                <a:lnTo>
                  <a:pt x="266214" y="184563"/>
                </a:lnTo>
                <a:cubicBezTo>
                  <a:pt x="266792" y="180872"/>
                  <a:pt x="267091" y="177084"/>
                  <a:pt x="267091" y="173224"/>
                </a:cubicBezTo>
                <a:cubicBezTo>
                  <a:pt x="267091" y="169185"/>
                  <a:pt x="266762" y="165225"/>
                  <a:pt x="266133" y="161372"/>
                </a:cubicBezTo>
                <a:lnTo>
                  <a:pt x="259217" y="159706"/>
                </a:lnTo>
                <a:cubicBezTo>
                  <a:pt x="244942" y="156269"/>
                  <a:pt x="236457" y="141577"/>
                  <a:pt x="240612" y="127495"/>
                </a:cubicBezTo>
                <a:lnTo>
                  <a:pt x="243001" y="119399"/>
                </a:lnTo>
                <a:cubicBezTo>
                  <a:pt x="237367" y="114450"/>
                  <a:pt x="230945" y="110432"/>
                  <a:pt x="223957" y="107571"/>
                </a:cubicBezTo>
                <a:lnTo>
                  <a:pt x="217630" y="114226"/>
                </a:lnTo>
                <a:cubicBezTo>
                  <a:pt x="207511" y="124866"/>
                  <a:pt x="190545" y="124863"/>
                  <a:pt x="180430" y="114219"/>
                </a:cubicBezTo>
                <a:lnTo>
                  <a:pt x="174030" y="107484"/>
                </a:lnTo>
                <a:cubicBezTo>
                  <a:pt x="167055" y="110310"/>
                  <a:pt x="160641" y="114290"/>
                  <a:pt x="155004" y="119195"/>
                </a:cubicBezTo>
                <a:lnTo>
                  <a:pt x="157546" y="128000"/>
                </a:lnTo>
                <a:close/>
                <a:moveTo>
                  <a:pt x="198886" y="192471"/>
                </a:moveTo>
                <a:cubicBezTo>
                  <a:pt x="188613" y="192471"/>
                  <a:pt x="180285" y="183854"/>
                  <a:pt x="180285" y="173224"/>
                </a:cubicBezTo>
                <a:cubicBezTo>
                  <a:pt x="180285" y="162594"/>
                  <a:pt x="188613" y="153977"/>
                  <a:pt x="198886" y="153977"/>
                </a:cubicBezTo>
                <a:cubicBezTo>
                  <a:pt x="209160" y="153977"/>
                  <a:pt x="217487" y="162594"/>
                  <a:pt x="217487" y="173224"/>
                </a:cubicBezTo>
                <a:cubicBezTo>
                  <a:pt x="217487" y="183854"/>
                  <a:pt x="209160" y="192471"/>
                  <a:pt x="198886" y="192471"/>
                </a:cubicBezTo>
                <a:close/>
              </a:path>
            </a:pathLst>
          </a:custGeom>
          <a:gradFill flip="none" rotWithShape="1">
            <a:gsLst>
              <a:gs pos="0">
                <a:srgbClr val="0078D4"/>
              </a:gs>
              <a:gs pos="100000">
                <a:srgbClr val="C53FCC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914460"/>
            <a:endParaRPr lang="en-US" sz="1765" noProof="0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0C33EAC-A4C5-B4D6-7C87-75CC4608B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28" y="574386"/>
            <a:ext cx="11185072" cy="498598"/>
          </a:xfrm>
        </p:spPr>
        <p:txBody>
          <a:bodyPr anchor="t"/>
          <a:lstStyle/>
          <a:p>
            <a:r>
              <a:rPr lang="en-US" noProof="0"/>
              <a:t>How are the presentations scored?</a:t>
            </a:r>
          </a:p>
        </p:txBody>
      </p:sp>
      <p:sp>
        <p:nvSpPr>
          <p:cNvPr id="60" name="Rectangle: Rounded Corners 12">
            <a:extLst>
              <a:ext uri="{FF2B5EF4-FFF2-40B4-BE49-F238E27FC236}">
                <a16:creationId xmlns:a16="http://schemas.microsoft.com/office/drawing/2014/main" id="{3B66772A-2B30-7E7F-F6FA-1579928DC32F}"/>
              </a:ext>
            </a:extLst>
          </p:cNvPr>
          <p:cNvSpPr/>
          <p:nvPr/>
        </p:nvSpPr>
        <p:spPr bwMode="auto">
          <a:xfrm>
            <a:off x="3567295" y="1176810"/>
            <a:ext cx="5073284" cy="49904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">
            <a:gradFill flip="none" rotWithShape="1">
              <a:gsLst>
                <a:gs pos="0">
                  <a:srgbClr val="0078D4"/>
                </a:gs>
                <a:gs pos="43000">
                  <a:srgbClr val="8661C5"/>
                </a:gs>
                <a:gs pos="100000">
                  <a:srgbClr val="C03BC4"/>
                </a:gs>
              </a:gsLst>
              <a:lin ang="2700000" scaled="1"/>
              <a:tileRect/>
            </a:gradFill>
            <a:headEnd type="none" w="med" len="med"/>
            <a:tailEnd type="none" w="med" len="med"/>
          </a:ln>
          <a:effectLst>
            <a:outerShdw blurRad="50800" algn="ctr" rotWithShape="0">
              <a:prstClr val="black">
                <a:alpha val="1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182880" tIns="146304" rIns="182880" bIns="14630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32472" fontAlgn="base">
              <a:spcBef>
                <a:spcPct val="0"/>
              </a:spcBef>
              <a:spcAft>
                <a:spcPct val="0"/>
              </a:spcAft>
            </a:pPr>
            <a:r>
              <a:rPr lang="en-US" sz="2000">
                <a:solidFill>
                  <a:schemeClr val="accent2"/>
                </a:solidFill>
                <a:latin typeface="+mj-lt"/>
                <a:cs typeface="Segoe UI" pitchFamily="34" charset="0"/>
              </a:rPr>
              <a:t>A scale of 1-5 for each:</a:t>
            </a:r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F3CB64C0-CEF4-D318-6BB4-6F31A3DDC0AD}"/>
              </a:ext>
            </a:extLst>
          </p:cNvPr>
          <p:cNvSpPr/>
          <p:nvPr/>
        </p:nvSpPr>
        <p:spPr>
          <a:xfrm>
            <a:off x="875429" y="3603754"/>
            <a:ext cx="1800000" cy="297770"/>
          </a:xfrm>
          <a:custGeom>
            <a:avLst/>
            <a:gdLst>
              <a:gd name="connsiteX0" fmla="*/ 0 w 1800000"/>
              <a:gd name="connsiteY0" fmla="*/ 0 h 720000"/>
              <a:gd name="connsiteX1" fmla="*/ 1800000 w 1800000"/>
              <a:gd name="connsiteY1" fmla="*/ 0 h 720000"/>
              <a:gd name="connsiteX2" fmla="*/ 1800000 w 1800000"/>
              <a:gd name="connsiteY2" fmla="*/ 720000 h 720000"/>
              <a:gd name="connsiteX3" fmla="*/ 0 w 1800000"/>
              <a:gd name="connsiteY3" fmla="*/ 720000 h 720000"/>
              <a:gd name="connsiteX4" fmla="*/ 0 w 180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0000" h="720000">
                <a:moveTo>
                  <a:pt x="0" y="0"/>
                </a:moveTo>
                <a:lnTo>
                  <a:pt x="1800000" y="0"/>
                </a:lnTo>
                <a:lnTo>
                  <a:pt x="1800000" y="720000"/>
                </a:lnTo>
                <a:lnTo>
                  <a:pt x="0" y="7200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egoe UI Semibold" panose="020B0502040204020203" pitchFamily="34" charset="0"/>
                <a:ea typeface="Segoe UI Semibold" panose="020B0502040204020203" pitchFamily="34" charset="0"/>
                <a:cs typeface="Segoe UI Semibold" panose="020B0502040204020203" pitchFamily="34" charset="0"/>
              </a:rPr>
              <a:t>Innovation </a:t>
            </a:r>
          </a:p>
        </p:txBody>
      </p:sp>
      <p:sp>
        <p:nvSpPr>
          <p:cNvPr id="61" name="Freeform 60">
            <a:extLst>
              <a:ext uri="{FF2B5EF4-FFF2-40B4-BE49-F238E27FC236}">
                <a16:creationId xmlns:a16="http://schemas.microsoft.com/office/drawing/2014/main" id="{14D59D19-CEDF-5DBB-C6F0-C22C31BED7E7}"/>
              </a:ext>
            </a:extLst>
          </p:cNvPr>
          <p:cNvSpPr/>
          <p:nvPr/>
        </p:nvSpPr>
        <p:spPr>
          <a:xfrm>
            <a:off x="1118871" y="4002786"/>
            <a:ext cx="1311846" cy="1613154"/>
          </a:xfrm>
          <a:custGeom>
            <a:avLst/>
            <a:gdLst>
              <a:gd name="connsiteX0" fmla="*/ 0 w 1800000"/>
              <a:gd name="connsiteY0" fmla="*/ 0 h 2536523"/>
              <a:gd name="connsiteX1" fmla="*/ 1800000 w 1800000"/>
              <a:gd name="connsiteY1" fmla="*/ 0 h 2536523"/>
              <a:gd name="connsiteX2" fmla="*/ 1800000 w 1800000"/>
              <a:gd name="connsiteY2" fmla="*/ 2536523 h 2536523"/>
              <a:gd name="connsiteX3" fmla="*/ 0 w 1800000"/>
              <a:gd name="connsiteY3" fmla="*/ 2536523 h 2536523"/>
              <a:gd name="connsiteX4" fmla="*/ 0 w 1800000"/>
              <a:gd name="connsiteY4" fmla="*/ 0 h 2536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0000" h="2536523">
                <a:moveTo>
                  <a:pt x="0" y="0"/>
                </a:moveTo>
                <a:lnTo>
                  <a:pt x="1800000" y="0"/>
                </a:lnTo>
                <a:lnTo>
                  <a:pt x="1800000" y="2536523"/>
                </a:lnTo>
                <a:lnTo>
                  <a:pt x="0" y="253652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 cap="all"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How creative and original is the solution? </a:t>
            </a:r>
          </a:p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 cap="all"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>
                    <a:hueOff val="0"/>
                    <a:satOff val="0"/>
                    <a:lumOff val="0"/>
                    <a:alphaOff val="0"/>
                  </a:sysClr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Does it bring something new to the table?</a:t>
            </a:r>
          </a:p>
        </p:txBody>
      </p:sp>
      <p:sp>
        <p:nvSpPr>
          <p:cNvPr id="40" name="Freeform 39">
            <a:extLst>
              <a:ext uri="{FF2B5EF4-FFF2-40B4-BE49-F238E27FC236}">
                <a16:creationId xmlns:a16="http://schemas.microsoft.com/office/drawing/2014/main" id="{C4E16D72-153A-53B1-C236-45EA5BA219FC}"/>
              </a:ext>
            </a:extLst>
          </p:cNvPr>
          <p:cNvSpPr/>
          <p:nvPr/>
        </p:nvSpPr>
        <p:spPr>
          <a:xfrm>
            <a:off x="3039683" y="3603754"/>
            <a:ext cx="1800000" cy="297770"/>
          </a:xfrm>
          <a:custGeom>
            <a:avLst/>
            <a:gdLst>
              <a:gd name="connsiteX0" fmla="*/ 0 w 1800000"/>
              <a:gd name="connsiteY0" fmla="*/ 0 h 720000"/>
              <a:gd name="connsiteX1" fmla="*/ 1800000 w 1800000"/>
              <a:gd name="connsiteY1" fmla="*/ 0 h 720000"/>
              <a:gd name="connsiteX2" fmla="*/ 1800000 w 1800000"/>
              <a:gd name="connsiteY2" fmla="*/ 720000 h 720000"/>
              <a:gd name="connsiteX3" fmla="*/ 0 w 1800000"/>
              <a:gd name="connsiteY3" fmla="*/ 720000 h 720000"/>
              <a:gd name="connsiteX4" fmla="*/ 0 w 180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0000" h="720000">
                <a:moveTo>
                  <a:pt x="0" y="0"/>
                </a:moveTo>
                <a:lnTo>
                  <a:pt x="1800000" y="0"/>
                </a:lnTo>
                <a:lnTo>
                  <a:pt x="1800000" y="720000"/>
                </a:lnTo>
                <a:lnTo>
                  <a:pt x="0" y="7200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egoe UI Semibold" panose="020B0502040204020203" pitchFamily="34" charset="0"/>
                <a:ea typeface="Segoe UI Semibold" panose="020B0502040204020203" pitchFamily="34" charset="0"/>
                <a:cs typeface="Segoe UI Semibold" panose="020B0502040204020203" pitchFamily="34" charset="0"/>
              </a:rPr>
              <a:t>Impact </a:t>
            </a:r>
          </a:p>
        </p:txBody>
      </p:sp>
      <p:sp>
        <p:nvSpPr>
          <p:cNvPr id="62" name="Freeform 61">
            <a:extLst>
              <a:ext uri="{FF2B5EF4-FFF2-40B4-BE49-F238E27FC236}">
                <a16:creationId xmlns:a16="http://schemas.microsoft.com/office/drawing/2014/main" id="{86BB8FD1-3D44-81F9-D307-F2BFA16B8890}"/>
              </a:ext>
            </a:extLst>
          </p:cNvPr>
          <p:cNvSpPr/>
          <p:nvPr/>
        </p:nvSpPr>
        <p:spPr>
          <a:xfrm>
            <a:off x="3078513" y="4002786"/>
            <a:ext cx="1722340" cy="1613154"/>
          </a:xfrm>
          <a:custGeom>
            <a:avLst/>
            <a:gdLst>
              <a:gd name="connsiteX0" fmla="*/ 0 w 1800000"/>
              <a:gd name="connsiteY0" fmla="*/ 0 h 2536523"/>
              <a:gd name="connsiteX1" fmla="*/ 1800000 w 1800000"/>
              <a:gd name="connsiteY1" fmla="*/ 0 h 2536523"/>
              <a:gd name="connsiteX2" fmla="*/ 1800000 w 1800000"/>
              <a:gd name="connsiteY2" fmla="*/ 2536523 h 2536523"/>
              <a:gd name="connsiteX3" fmla="*/ 0 w 1800000"/>
              <a:gd name="connsiteY3" fmla="*/ 2536523 h 2536523"/>
              <a:gd name="connsiteX4" fmla="*/ 0 w 1800000"/>
              <a:gd name="connsiteY4" fmla="*/ 0 h 2536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0000" h="2536523">
                <a:moveTo>
                  <a:pt x="0" y="0"/>
                </a:moveTo>
                <a:lnTo>
                  <a:pt x="1800000" y="0"/>
                </a:lnTo>
                <a:lnTo>
                  <a:pt x="1800000" y="2536523"/>
                </a:lnTo>
                <a:lnTo>
                  <a:pt x="0" y="253652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 cap="all"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How much potential does the solution have to improve the user experience with Microsoft</a:t>
            </a:r>
            <a:r>
              <a:rPr kumimoji="0" lang="en-US" sz="1200" b="0" i="0" u="none" strike="noStrike" kern="1200" cap="all" spc="0" normalizeH="0" baseline="0" noProof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 365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Copilot &amp; Agents? </a:t>
            </a:r>
          </a:p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 cap="all"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Does it solve a real problem or address a pain point?</a:t>
            </a:r>
          </a:p>
        </p:txBody>
      </p:sp>
      <p:sp>
        <p:nvSpPr>
          <p:cNvPr id="53" name="Freeform 52">
            <a:extLst>
              <a:ext uri="{FF2B5EF4-FFF2-40B4-BE49-F238E27FC236}">
                <a16:creationId xmlns:a16="http://schemas.microsoft.com/office/drawing/2014/main" id="{19398287-EA4D-665A-0332-4658F7B9405A}"/>
              </a:ext>
            </a:extLst>
          </p:cNvPr>
          <p:cNvSpPr/>
          <p:nvPr/>
        </p:nvSpPr>
        <p:spPr>
          <a:xfrm>
            <a:off x="5203937" y="3603754"/>
            <a:ext cx="1800000" cy="297770"/>
          </a:xfrm>
          <a:custGeom>
            <a:avLst/>
            <a:gdLst>
              <a:gd name="connsiteX0" fmla="*/ 0 w 1800000"/>
              <a:gd name="connsiteY0" fmla="*/ 0 h 720000"/>
              <a:gd name="connsiteX1" fmla="*/ 1800000 w 1800000"/>
              <a:gd name="connsiteY1" fmla="*/ 0 h 720000"/>
              <a:gd name="connsiteX2" fmla="*/ 1800000 w 1800000"/>
              <a:gd name="connsiteY2" fmla="*/ 720000 h 720000"/>
              <a:gd name="connsiteX3" fmla="*/ 0 w 1800000"/>
              <a:gd name="connsiteY3" fmla="*/ 720000 h 720000"/>
              <a:gd name="connsiteX4" fmla="*/ 0 w 180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0000" h="720000">
                <a:moveTo>
                  <a:pt x="0" y="0"/>
                </a:moveTo>
                <a:lnTo>
                  <a:pt x="1800000" y="0"/>
                </a:lnTo>
                <a:lnTo>
                  <a:pt x="1800000" y="720000"/>
                </a:lnTo>
                <a:lnTo>
                  <a:pt x="0" y="7200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egoe UI Semibold" panose="020B0502040204020203" pitchFamily="34" charset="0"/>
                <a:ea typeface="Segoe UI Semibold" panose="020B0502040204020203" pitchFamily="34" charset="0"/>
                <a:cs typeface="Segoe UI Semibold" panose="020B0502040204020203" pitchFamily="34" charset="0"/>
              </a:rPr>
              <a:t>Feasibility</a:t>
            </a:r>
          </a:p>
        </p:txBody>
      </p:sp>
      <p:sp>
        <p:nvSpPr>
          <p:cNvPr id="63" name="Freeform 62">
            <a:extLst>
              <a:ext uri="{FF2B5EF4-FFF2-40B4-BE49-F238E27FC236}">
                <a16:creationId xmlns:a16="http://schemas.microsoft.com/office/drawing/2014/main" id="{F00458EA-6978-2737-9A11-9199BA30BFC8}"/>
              </a:ext>
            </a:extLst>
          </p:cNvPr>
          <p:cNvSpPr/>
          <p:nvPr/>
        </p:nvSpPr>
        <p:spPr>
          <a:xfrm>
            <a:off x="5387974" y="4002786"/>
            <a:ext cx="1431926" cy="1613154"/>
          </a:xfrm>
          <a:custGeom>
            <a:avLst/>
            <a:gdLst>
              <a:gd name="connsiteX0" fmla="*/ 0 w 1800000"/>
              <a:gd name="connsiteY0" fmla="*/ 0 h 2536523"/>
              <a:gd name="connsiteX1" fmla="*/ 1800000 w 1800000"/>
              <a:gd name="connsiteY1" fmla="*/ 0 h 2536523"/>
              <a:gd name="connsiteX2" fmla="*/ 1800000 w 1800000"/>
              <a:gd name="connsiteY2" fmla="*/ 2536523 h 2536523"/>
              <a:gd name="connsiteX3" fmla="*/ 0 w 1800000"/>
              <a:gd name="connsiteY3" fmla="*/ 2536523 h 2536523"/>
              <a:gd name="connsiteX4" fmla="*/ 0 w 1800000"/>
              <a:gd name="connsiteY4" fmla="*/ 0 h 2536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0000" h="2536523">
                <a:moveTo>
                  <a:pt x="0" y="0"/>
                </a:moveTo>
                <a:lnTo>
                  <a:pt x="1800000" y="0"/>
                </a:lnTo>
                <a:lnTo>
                  <a:pt x="1800000" y="2536523"/>
                </a:lnTo>
                <a:lnTo>
                  <a:pt x="0" y="253652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 cap="all"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How practical is the solution? </a:t>
            </a:r>
          </a:p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 cap="all"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Can it be realistically implemented within the constraints of the Agentathon?</a:t>
            </a:r>
          </a:p>
        </p:txBody>
      </p:sp>
      <p:sp>
        <p:nvSpPr>
          <p:cNvPr id="54" name="Freeform 53">
            <a:extLst>
              <a:ext uri="{FF2B5EF4-FFF2-40B4-BE49-F238E27FC236}">
                <a16:creationId xmlns:a16="http://schemas.microsoft.com/office/drawing/2014/main" id="{F5A58A2A-A197-D5BB-3A38-8AF4326BDA04}"/>
              </a:ext>
            </a:extLst>
          </p:cNvPr>
          <p:cNvSpPr/>
          <p:nvPr/>
        </p:nvSpPr>
        <p:spPr>
          <a:xfrm>
            <a:off x="7368191" y="3603754"/>
            <a:ext cx="1800000" cy="297770"/>
          </a:xfrm>
          <a:custGeom>
            <a:avLst/>
            <a:gdLst>
              <a:gd name="connsiteX0" fmla="*/ 0 w 1800000"/>
              <a:gd name="connsiteY0" fmla="*/ 0 h 720000"/>
              <a:gd name="connsiteX1" fmla="*/ 1800000 w 1800000"/>
              <a:gd name="connsiteY1" fmla="*/ 0 h 720000"/>
              <a:gd name="connsiteX2" fmla="*/ 1800000 w 1800000"/>
              <a:gd name="connsiteY2" fmla="*/ 720000 h 720000"/>
              <a:gd name="connsiteX3" fmla="*/ 0 w 1800000"/>
              <a:gd name="connsiteY3" fmla="*/ 720000 h 720000"/>
              <a:gd name="connsiteX4" fmla="*/ 0 w 180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0000" h="720000">
                <a:moveTo>
                  <a:pt x="0" y="0"/>
                </a:moveTo>
                <a:lnTo>
                  <a:pt x="1800000" y="0"/>
                </a:lnTo>
                <a:lnTo>
                  <a:pt x="1800000" y="720000"/>
                </a:lnTo>
                <a:lnTo>
                  <a:pt x="0" y="7200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egoe UI Semibold" panose="020B0502040204020203" pitchFamily="34" charset="0"/>
                <a:ea typeface="Segoe UI Semibold" panose="020B0502040204020203" pitchFamily="34" charset="0"/>
                <a:cs typeface="Segoe UI Semibold" panose="020B0502040204020203" pitchFamily="34" charset="0"/>
              </a:rPr>
              <a:t>Solution Excellence</a:t>
            </a:r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DDB0844A-FAEC-CAB2-525D-48CFE5E45AC4}"/>
              </a:ext>
            </a:extLst>
          </p:cNvPr>
          <p:cNvSpPr/>
          <p:nvPr/>
        </p:nvSpPr>
        <p:spPr>
          <a:xfrm>
            <a:off x="7515965" y="4002786"/>
            <a:ext cx="1504454" cy="1613154"/>
          </a:xfrm>
          <a:custGeom>
            <a:avLst/>
            <a:gdLst>
              <a:gd name="connsiteX0" fmla="*/ 0 w 1800000"/>
              <a:gd name="connsiteY0" fmla="*/ 0 h 2536523"/>
              <a:gd name="connsiteX1" fmla="*/ 1800000 w 1800000"/>
              <a:gd name="connsiteY1" fmla="*/ 0 h 2536523"/>
              <a:gd name="connsiteX2" fmla="*/ 1800000 w 1800000"/>
              <a:gd name="connsiteY2" fmla="*/ 2536523 h 2536523"/>
              <a:gd name="connsiteX3" fmla="*/ 0 w 1800000"/>
              <a:gd name="connsiteY3" fmla="*/ 2536523 h 2536523"/>
              <a:gd name="connsiteX4" fmla="*/ 0 w 1800000"/>
              <a:gd name="connsiteY4" fmla="*/ 0 h 2536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0000" h="2536523">
                <a:moveTo>
                  <a:pt x="0" y="0"/>
                </a:moveTo>
                <a:lnTo>
                  <a:pt x="1800000" y="0"/>
                </a:lnTo>
                <a:lnTo>
                  <a:pt x="1800000" y="2536523"/>
                </a:lnTo>
                <a:lnTo>
                  <a:pt x="0" y="253652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 cap="all"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How well does the solution make use of the available technology?</a:t>
            </a:r>
          </a:p>
        </p:txBody>
      </p:sp>
      <p:sp>
        <p:nvSpPr>
          <p:cNvPr id="56" name="Freeform 55">
            <a:extLst>
              <a:ext uri="{FF2B5EF4-FFF2-40B4-BE49-F238E27FC236}">
                <a16:creationId xmlns:a16="http://schemas.microsoft.com/office/drawing/2014/main" id="{722753D4-77EF-1461-EBC5-E80E407B226E}"/>
              </a:ext>
            </a:extLst>
          </p:cNvPr>
          <p:cNvSpPr/>
          <p:nvPr/>
        </p:nvSpPr>
        <p:spPr>
          <a:xfrm>
            <a:off x="9532445" y="3603754"/>
            <a:ext cx="1800000" cy="297770"/>
          </a:xfrm>
          <a:custGeom>
            <a:avLst/>
            <a:gdLst>
              <a:gd name="connsiteX0" fmla="*/ 0 w 1800000"/>
              <a:gd name="connsiteY0" fmla="*/ 0 h 720000"/>
              <a:gd name="connsiteX1" fmla="*/ 1800000 w 1800000"/>
              <a:gd name="connsiteY1" fmla="*/ 0 h 720000"/>
              <a:gd name="connsiteX2" fmla="*/ 1800000 w 1800000"/>
              <a:gd name="connsiteY2" fmla="*/ 720000 h 720000"/>
              <a:gd name="connsiteX3" fmla="*/ 0 w 1800000"/>
              <a:gd name="connsiteY3" fmla="*/ 720000 h 720000"/>
              <a:gd name="connsiteX4" fmla="*/ 0 w 1800000"/>
              <a:gd name="connsiteY4" fmla="*/ 0 h 7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0000" h="720000">
                <a:moveTo>
                  <a:pt x="0" y="0"/>
                </a:moveTo>
                <a:lnTo>
                  <a:pt x="1800000" y="0"/>
                </a:lnTo>
                <a:lnTo>
                  <a:pt x="1800000" y="720000"/>
                </a:lnTo>
                <a:lnTo>
                  <a:pt x="0" y="7200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Segoe UI Semibold" panose="020B0502040204020203" pitchFamily="34" charset="0"/>
                <a:ea typeface="Segoe UI Semibold" panose="020B0502040204020203" pitchFamily="34" charset="0"/>
                <a:cs typeface="Segoe UI Semibold" panose="020B0502040204020203" pitchFamily="34" charset="0"/>
              </a:rPr>
              <a:t>Presentation</a:t>
            </a:r>
          </a:p>
        </p:txBody>
      </p:sp>
      <p:sp>
        <p:nvSpPr>
          <p:cNvPr id="65" name="Freeform 64">
            <a:extLst>
              <a:ext uri="{FF2B5EF4-FFF2-40B4-BE49-F238E27FC236}">
                <a16:creationId xmlns:a16="http://schemas.microsoft.com/office/drawing/2014/main" id="{144F961B-ACDC-EE19-3860-6D1F4E1278C5}"/>
              </a:ext>
            </a:extLst>
          </p:cNvPr>
          <p:cNvSpPr/>
          <p:nvPr/>
        </p:nvSpPr>
        <p:spPr>
          <a:xfrm>
            <a:off x="9680219" y="4002786"/>
            <a:ext cx="1504454" cy="1613154"/>
          </a:xfrm>
          <a:custGeom>
            <a:avLst/>
            <a:gdLst>
              <a:gd name="connsiteX0" fmla="*/ 0 w 1800000"/>
              <a:gd name="connsiteY0" fmla="*/ 0 h 2536523"/>
              <a:gd name="connsiteX1" fmla="*/ 1800000 w 1800000"/>
              <a:gd name="connsiteY1" fmla="*/ 0 h 2536523"/>
              <a:gd name="connsiteX2" fmla="*/ 1800000 w 1800000"/>
              <a:gd name="connsiteY2" fmla="*/ 2536523 h 2536523"/>
              <a:gd name="connsiteX3" fmla="*/ 0 w 1800000"/>
              <a:gd name="connsiteY3" fmla="*/ 2536523 h 2536523"/>
              <a:gd name="connsiteX4" fmla="*/ 0 w 1800000"/>
              <a:gd name="connsiteY4" fmla="*/ 0 h 2536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0000" h="2536523">
                <a:moveTo>
                  <a:pt x="0" y="0"/>
                </a:moveTo>
                <a:lnTo>
                  <a:pt x="1800000" y="0"/>
                </a:lnTo>
                <a:lnTo>
                  <a:pt x="1800000" y="2536523"/>
                </a:lnTo>
                <a:lnTo>
                  <a:pt x="0" y="2536523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 cap="all"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How well does the team communicate their solution and its benefits? </a:t>
            </a:r>
          </a:p>
          <a:p>
            <a:pPr marL="0" marR="0" lvl="0" indent="0" algn="ctr" defTabSz="7112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 cap="all"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Is the presentation clear, concise, and engaging?</a:t>
            </a:r>
          </a:p>
        </p:txBody>
      </p:sp>
      <p:sp>
        <p:nvSpPr>
          <p:cNvPr id="5" name="Rectangle: Rounded Corners 12">
            <a:extLst>
              <a:ext uri="{FF2B5EF4-FFF2-40B4-BE49-F238E27FC236}">
                <a16:creationId xmlns:a16="http://schemas.microsoft.com/office/drawing/2014/main" id="{6E6AEE57-2D5B-E623-6D15-C525E6331945}"/>
              </a:ext>
            </a:extLst>
          </p:cNvPr>
          <p:cNvSpPr/>
          <p:nvPr/>
        </p:nvSpPr>
        <p:spPr bwMode="auto">
          <a:xfrm>
            <a:off x="3027443" y="6035040"/>
            <a:ext cx="6152989" cy="45980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78D4"/>
              </a:gs>
              <a:gs pos="100000">
                <a:srgbClr val="C53FCC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8900" tIns="38100" rIns="88900" bIns="38100" rtlCol="0" anchor="ctr"/>
          <a:lstStyle/>
          <a:p>
            <a:pPr algn="ctr"/>
            <a:r>
              <a:rPr lang="en-US" sz="2000">
                <a:solidFill>
                  <a:schemeClr val="bg1"/>
                </a:solidFill>
                <a:latin typeface="+mj-lt"/>
              </a:rPr>
              <a:t>8 min to present your scenario</a:t>
            </a:r>
          </a:p>
        </p:txBody>
      </p:sp>
    </p:spTree>
    <p:extLst>
      <p:ext uri="{BB962C8B-B14F-4D97-AF65-F5344CB8AC3E}">
        <p14:creationId xmlns:p14="http://schemas.microsoft.com/office/powerpoint/2010/main" val="40036745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opilot pallet">
      <a:dk1>
        <a:sysClr val="windowText" lastClr="000000"/>
      </a:dk1>
      <a:lt1>
        <a:sysClr val="window" lastClr="FFFFFF"/>
      </a:lt1>
      <a:dk2>
        <a:srgbClr val="091F2C"/>
      </a:dk2>
      <a:lt2>
        <a:srgbClr val="F4F3F5"/>
      </a:lt2>
      <a:accent1>
        <a:srgbClr val="C5B4E3"/>
      </a:accent1>
      <a:accent2>
        <a:srgbClr val="8661C5"/>
      </a:accent2>
      <a:accent3>
        <a:srgbClr val="463668"/>
      </a:accent3>
      <a:accent4>
        <a:srgbClr val="0078D4"/>
      </a:accent4>
      <a:accent5>
        <a:srgbClr val="2A446F"/>
      </a:accent5>
      <a:accent6>
        <a:srgbClr val="C03BC4"/>
      </a:accent6>
      <a:hlink>
        <a:srgbClr val="FFA38B"/>
      </a:hlink>
      <a:folHlink>
        <a:srgbClr val="FFE399"/>
      </a:folHlink>
    </a:clrScheme>
    <a:fontScheme name="Segoe UI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opilot pallet">
      <a:dk1>
        <a:sysClr val="windowText" lastClr="000000"/>
      </a:dk1>
      <a:lt1>
        <a:sysClr val="window" lastClr="FFFFFF"/>
      </a:lt1>
      <a:dk2>
        <a:srgbClr val="091F2C"/>
      </a:dk2>
      <a:lt2>
        <a:srgbClr val="F4F3F5"/>
      </a:lt2>
      <a:accent1>
        <a:srgbClr val="C5B4E3"/>
      </a:accent1>
      <a:accent2>
        <a:srgbClr val="8661C5"/>
      </a:accent2>
      <a:accent3>
        <a:srgbClr val="463668"/>
      </a:accent3>
      <a:accent4>
        <a:srgbClr val="0078D4"/>
      </a:accent4>
      <a:accent5>
        <a:srgbClr val="2A446F"/>
      </a:accent5>
      <a:accent6>
        <a:srgbClr val="C03BC4"/>
      </a:accent6>
      <a:hlink>
        <a:srgbClr val="FFA38B"/>
      </a:hlink>
      <a:folHlink>
        <a:srgbClr val="FFE399"/>
      </a:folHlink>
    </a:clrScheme>
    <a:fontScheme name="Segoe UI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D60C5CB0130540A279561F577F1BBE" ma:contentTypeVersion="21" ma:contentTypeDescription="Create a new document." ma:contentTypeScope="" ma:versionID="ff92441e1b512b4a4598e993336a50aa">
  <xsd:schema xmlns:xsd="http://www.w3.org/2001/XMLSchema" xmlns:xs="http://www.w3.org/2001/XMLSchema" xmlns:p="http://schemas.microsoft.com/office/2006/metadata/properties" xmlns:ns1="http://schemas.microsoft.com/sharepoint/v3" xmlns:ns3="5384515a-62a2-4931-8b6c-979638189eaf" xmlns:ns4="c5e2b5fa-b845-4da5-83c4-8ebe252451cb" targetNamespace="http://schemas.microsoft.com/office/2006/metadata/properties" ma:root="true" ma:fieldsID="0d35c091592434e7ecd33f81a81e37ca" ns1:_="" ns3:_="" ns4:_="">
    <xsd:import namespace="http://schemas.microsoft.com/sharepoint/v3"/>
    <xsd:import namespace="5384515a-62a2-4931-8b6c-979638189eaf"/>
    <xsd:import namespace="c5e2b5fa-b845-4da5-83c4-8ebe252451c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1:_ip_UnifiedCompliancePolicyProperties" minOccurs="0"/>
                <xsd:element ref="ns1:_ip_UnifiedCompliancePolicyUIActio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84515a-62a2-4931-8b6c-979638189e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_activity" ma:index="24" nillable="true" ma:displayName="_activity" ma:hidden="true" ma:internalName="_activity">
      <xsd:simpleType>
        <xsd:restriction base="dms:Note"/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6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e2b5fa-b845-4da5-83c4-8ebe252451c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_activity xmlns="5384515a-62a2-4931-8b6c-979638189ea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8F27D5A-7ABD-487C-965F-3915C17D6E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5384515a-62a2-4931-8b6c-979638189eaf"/>
    <ds:schemaRef ds:uri="c5e2b5fa-b845-4da5-83c4-8ebe252451c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6ABD492-3AAA-4F77-A5D0-E47BDF81A391}">
  <ds:schemaRefs>
    <ds:schemaRef ds:uri="http://schemas.microsoft.com/office/2006/documentManagement/types"/>
    <ds:schemaRef ds:uri="http://purl.org/dc/terms/"/>
    <ds:schemaRef ds:uri="http://purl.org/dc/elements/1.1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c5e2b5fa-b845-4da5-83c4-8ebe252451cb"/>
    <ds:schemaRef ds:uri="5384515a-62a2-4931-8b6c-979638189eaf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A07EDE27-8173-404B-B358-8082EB48303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Privilege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1008</Words>
  <Application>Microsoft Macintosh PowerPoint</Application>
  <PresentationFormat>Widescreen</PresentationFormat>
  <Paragraphs>117</Paragraphs>
  <Slides>8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Aptos</vt:lpstr>
      <vt:lpstr>Arial</vt:lpstr>
      <vt:lpstr>Segoe Sans Display</vt:lpstr>
      <vt:lpstr>Segoe UI</vt:lpstr>
      <vt:lpstr>Segoe UI Semibold</vt:lpstr>
      <vt:lpstr>Segoe UI Variable Display Semibold</vt:lpstr>
      <vt:lpstr>Office Theme</vt:lpstr>
      <vt:lpstr>1_Office Theme</vt:lpstr>
      <vt:lpstr>think-cell Slide</vt:lpstr>
      <vt:lpstr>Agenda                               </vt:lpstr>
      <vt:lpstr>Agent Hackathon Group Hackathon Instructions</vt:lpstr>
      <vt:lpstr>Let’s get hacking!</vt:lpstr>
      <vt:lpstr>Agent-a-thon Template</vt:lpstr>
      <vt:lpstr>[Business problem]</vt:lpstr>
      <vt:lpstr>[Agent Name]</vt:lpstr>
      <vt:lpstr>Judging Criteria</vt:lpstr>
      <vt:lpstr>How are the presentations scored?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Agent Hackathon - Event presentation slides</dc:title>
  <dc:creator>Kris Wilson</dc:creator>
  <cp:lastModifiedBy>Trainer Ivs</cp:lastModifiedBy>
  <cp:revision>11</cp:revision>
  <dcterms:created xsi:type="dcterms:W3CDTF">2025-02-28T08:37:35Z</dcterms:created>
  <dcterms:modified xsi:type="dcterms:W3CDTF">2026-07-14T04:35:40Z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0x010100B5D60C5CB0130540A279561F577F1BBE</vt:lpwstr>
  </property>
  <property fmtid="{D5CDD505-2E9C-101B-9397-08002B2CF9AE}" pid="3" name="MediaServiceImageTags">
    <vt:lpwstr/>
  </property>
</Properties>
</file>